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2" r:id="rId1"/>
  </p:sldMasterIdLst>
  <p:notesMasterIdLst>
    <p:notesMasterId r:id="rId10"/>
  </p:notesMasterIdLst>
  <p:sldIdLst>
    <p:sldId id="284" r:id="rId2"/>
    <p:sldId id="276" r:id="rId3"/>
    <p:sldId id="259" r:id="rId4"/>
    <p:sldId id="277" r:id="rId5"/>
    <p:sldId id="279" r:id="rId6"/>
    <p:sldId id="267" r:id="rId7"/>
    <p:sldId id="275" r:id="rId8"/>
    <p:sldId id="285" r:id="rId9"/>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63"/>
    <p:restoredTop sz="81014"/>
  </p:normalViewPr>
  <p:slideViewPr>
    <p:cSldViewPr snapToGrid="0" snapToObjects="1">
      <p:cViewPr varScale="1">
        <p:scale>
          <a:sx n="35" d="100"/>
          <a:sy n="35" d="100"/>
        </p:scale>
        <p:origin x="24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lnSpc>
                <a:spcPct val="117999"/>
              </a:lnSpc>
              <a:spcBef>
                <a:spcPts val="0"/>
              </a:spcBef>
              <a:buSzPts val="1400"/>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SzPts val="1400"/>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SzPts val="1400"/>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SzPts val="1400"/>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SzPts val="1400"/>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SzPts val="1400"/>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SzPts val="1400"/>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SzPts val="1400"/>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6632176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5" name="Shape 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dirty="0">
                <a:latin typeface="Helvetica Neue"/>
                <a:ea typeface="Helvetica Neue"/>
                <a:cs typeface="Helvetica Neue"/>
                <a:sym typeface="Helvetica Neue"/>
              </a:rPr>
              <a:t>OpenStack is open source software for building clouds. It is programmable infrastructure that allows users to have one platform for virtual machines, conta</a:t>
            </a:r>
            <a:r>
              <a:rPr lang="en-US" dirty="0"/>
              <a:t>iners and bare metal.</a:t>
            </a:r>
            <a:r>
              <a:rPr lang="en-US" sz="2200" b="0" i="0" u="none" strike="noStrike" cap="none" dirty="0">
                <a:latin typeface="Helvetica Neue"/>
                <a:ea typeface="Helvetica Neue"/>
                <a:cs typeface="Helvetica Neue"/>
                <a:sym typeface="Helvetica Neue"/>
              </a:rPr>
              <a:t> Hundreds of companies and tens of thousands of individuals from around the world have come together to create and support OpenStack because they believe in the importance of a standardized, ubiquitous cloud platform. OpenStack has multiple projects under its name. The projects cover foundational elements like compute, networking and storage, but also span from telemetry to orchestration to container APIs. You likely know an OpenStack user or vendor without even realizing it; half of the </a:t>
            </a:r>
            <a:r>
              <a:rPr lang="en-US" sz="2200" b="0" i="0" u="none" strike="noStrike" cap="none" dirty="0" smtClean="0">
                <a:latin typeface="Helvetica Neue"/>
                <a:ea typeface="Helvetica Neue"/>
                <a:cs typeface="Helvetica Neue"/>
                <a:sym typeface="Helvetica Neue"/>
              </a:rPr>
              <a:t>US Fortune </a:t>
            </a:r>
            <a:r>
              <a:rPr lang="en-US" sz="2200" b="0" i="0" u="none" strike="noStrike" cap="none" dirty="0">
                <a:latin typeface="Helvetica Neue"/>
                <a:ea typeface="Helvetica Neue"/>
                <a:cs typeface="Helvetica Neue"/>
                <a:sym typeface="Helvetica Neue"/>
              </a:rPr>
              <a:t>100 use OpenStack. </a:t>
            </a:r>
          </a:p>
        </p:txBody>
      </p:sp>
    </p:spTree>
    <p:extLst>
      <p:ext uri="{BB962C8B-B14F-4D97-AF65-F5344CB8AC3E}">
        <p14:creationId xmlns:p14="http://schemas.microsoft.com/office/powerpoint/2010/main" val="131059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0" name="Shape 120"/>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marL="0" marR="0" lvl="0" indent="0" algn="l" rtl="0">
              <a:lnSpc>
                <a:spcPct val="117999"/>
              </a:lnSpc>
              <a:spcBef>
                <a:spcPts val="0"/>
              </a:spcBef>
              <a:buNone/>
            </a:pPr>
            <a:r>
              <a:rPr lang="en-US" sz="2200" b="0" i="0" u="none" strike="noStrike" cap="none">
                <a:latin typeface="Helvetica Neue"/>
                <a:ea typeface="Helvetica Neue"/>
                <a:cs typeface="Helvetica Neue"/>
                <a:sym typeface="Helvetica Neue"/>
              </a:rPr>
              <a:t>OpenStack is one of the world’s largest open source projects. That means that it was created by people who contributed their time and talent to the project, and that no one “owns” OpenStack. OpenStack is able to constantly evolve and constantly improve because of its open source nature, and when needs arise or situations change, the community can quickly respond with innovative solutions.  OpenStack is licensed under the Apache 2.0 license, which means that it is free to use, free to distribute and that others can modify OpenStack for their own needs. This creates a rich suite of options that all operate on the same underlying infrastructure. For users, this means you can switch between vendors or combine services without fear of being locked into a single, proprietary solution. </a:t>
            </a:r>
          </a:p>
          <a:p>
            <a:pPr marL="0" marR="0" lvl="0" indent="0" algn="l" rtl="0">
              <a:lnSpc>
                <a:spcPct val="117999"/>
              </a:lnSpc>
              <a:spcBef>
                <a:spcPts val="0"/>
              </a:spcBef>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buNone/>
            </a:pPr>
            <a:r>
              <a:rPr lang="en-US" sz="2200" b="0" i="0" u="none" strike="noStrike" cap="none">
                <a:latin typeface="Helvetica Neue"/>
                <a:ea typeface="Helvetica Neue"/>
                <a:cs typeface="Helvetica Neue"/>
                <a:sym typeface="Helvetica Neue"/>
              </a:rPr>
              <a:t> </a:t>
            </a:r>
          </a:p>
        </p:txBody>
      </p:sp>
    </p:spTree>
    <p:extLst>
      <p:ext uri="{BB962C8B-B14F-4D97-AF65-F5344CB8AC3E}">
        <p14:creationId xmlns:p14="http://schemas.microsoft.com/office/powerpoint/2010/main" val="327188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 name="Shape 6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endParaRPr lang="en-US" dirty="0" smtClean="0"/>
          </a:p>
          <a:p>
            <a:pPr marL="0" marR="0" lvl="0" indent="0" algn="l" rtl="0">
              <a:lnSpc>
                <a:spcPct val="117999"/>
              </a:lnSpc>
              <a:spcBef>
                <a:spcPts val="0"/>
              </a:spcBef>
              <a:buSzPct val="25000"/>
              <a:buNone/>
            </a:pPr>
            <a:endParaRPr lang="en-US" dirty="0" smtClean="0"/>
          </a:p>
          <a:p>
            <a:pPr marL="0" marR="0" lvl="0" indent="0" algn="l" rtl="0">
              <a:lnSpc>
                <a:spcPct val="117999"/>
              </a:lnSpc>
              <a:spcBef>
                <a:spcPts val="0"/>
              </a:spcBef>
              <a:buSzPct val="25000"/>
              <a:buNone/>
            </a:pPr>
            <a:endParaRPr lang="en-US" dirty="0" smtClean="0"/>
          </a:p>
          <a:p>
            <a:pPr marL="0" marR="0" lvl="0" indent="0" algn="l" rtl="0">
              <a:lnSpc>
                <a:spcPct val="117999"/>
              </a:lnSpc>
              <a:spcBef>
                <a:spcPts val="0"/>
              </a:spcBef>
              <a:buSzPct val="25000"/>
              <a:buNone/>
            </a:pPr>
            <a:endParaRPr lang="en-US" dirty="0" smtClean="0"/>
          </a:p>
          <a:p>
            <a:pPr marL="0" marR="0" lvl="0" indent="0" algn="l" rtl="0">
              <a:lnSpc>
                <a:spcPct val="117999"/>
              </a:lnSpc>
              <a:spcBef>
                <a:spcPts val="0"/>
              </a:spcBef>
              <a:buSzPct val="25000"/>
              <a:buNone/>
            </a:pPr>
            <a:r>
              <a:rPr lang="en-US" dirty="0" smtClean="0"/>
              <a:t>Before</a:t>
            </a:r>
            <a:r>
              <a:rPr lang="en-US" baseline="0" dirty="0" smtClean="0"/>
              <a:t> we jump into OpenStack, I wanted to set the stage by covering the current cloud models in the landscape. Public cloud is a shared resource operated by a third party, where you pay for what you’re using at what times, with typically a base cost for being on the service. Private cloud is a cloud dedicated to a single user, and historically this meant that the user was also responsible for running it in their data center, but we’ve been seeing “private-cloud-as-a-service” increasingly in the market over the last year. Hybrid cloud is a mix of public and private cloud orchestrated together. This is different from “multi cloud,” although you might hear them used interchangeably by mistake. “Multi-cloud” is when an organization uses multiple clouds from different vendors, for example, “Amazon Web Services and OpenStack,” “Azure and AWS,” ”Azure and OpenStack.”  </a:t>
            </a:r>
          </a:p>
          <a:p>
            <a:pPr marL="0" marR="0" lvl="0" indent="0" algn="l" rtl="0">
              <a:lnSpc>
                <a:spcPct val="117999"/>
              </a:lnSpc>
              <a:spcBef>
                <a:spcPts val="0"/>
              </a:spcBef>
              <a:buSzPct val="25000"/>
              <a:buNone/>
            </a:pPr>
            <a:r>
              <a:rPr lang="en-US" baseline="0" dirty="0" smtClean="0"/>
              <a:t>   </a:t>
            </a:r>
            <a:endParaRPr dirty="0"/>
          </a:p>
          <a:p>
            <a:pPr marL="0" marR="0" lvl="0" indent="0" algn="l" rtl="0">
              <a:lnSpc>
                <a:spcPct val="117999"/>
              </a:lnSpc>
              <a:spcBef>
                <a:spcPts val="0"/>
              </a:spcBef>
              <a:buSzPct val="25000"/>
              <a:buNone/>
            </a:pPr>
            <a:endParaRPr lang="en-US" sz="2200" b="0" i="0" u="none" strike="noStrike" cap="none" dirty="0" smtClean="0">
              <a:latin typeface="Helvetica Neue"/>
              <a:ea typeface="Helvetica Neue"/>
              <a:cs typeface="Helvetica Neue"/>
              <a:sym typeface="Helvetica Neue"/>
            </a:endParaRPr>
          </a:p>
          <a:p>
            <a:pPr marL="0" marR="0" lvl="0" indent="0" algn="l" rtl="0">
              <a:lnSpc>
                <a:spcPct val="117999"/>
              </a:lnSpc>
              <a:spcBef>
                <a:spcPts val="0"/>
              </a:spcBef>
              <a:buSzPct val="25000"/>
              <a:buNone/>
            </a:pPr>
            <a:endParaRPr lang="en-US" sz="2200" b="0" i="0" u="none" strike="noStrike" cap="none" dirty="0" smtClean="0">
              <a:latin typeface="Helvetica Neue"/>
              <a:ea typeface="Helvetica Neue"/>
              <a:cs typeface="Helvetica Neue"/>
              <a:sym typeface="Helvetica Neue"/>
            </a:endParaRPr>
          </a:p>
          <a:p>
            <a:pPr marL="0" marR="0" lvl="0" indent="0" algn="l" rtl="0">
              <a:lnSpc>
                <a:spcPct val="117999"/>
              </a:lnSpc>
              <a:spcBef>
                <a:spcPts val="0"/>
              </a:spcBef>
              <a:buSzPct val="25000"/>
              <a:buNone/>
            </a:pPr>
            <a:endParaRPr lang="en-US" sz="2200" b="0" i="0" u="none" strike="noStrike" cap="none" dirty="0" smtClean="0">
              <a:latin typeface="Helvetica Neue"/>
              <a:ea typeface="Helvetica Neue"/>
              <a:cs typeface="Helvetica Neue"/>
              <a:sym typeface="Helvetica Neue"/>
            </a:endParaRPr>
          </a:p>
          <a:p>
            <a:pPr marL="0" marR="0" lvl="0" indent="0" algn="l" rtl="0">
              <a:lnSpc>
                <a:spcPct val="117999"/>
              </a:lnSpc>
              <a:spcBef>
                <a:spcPts val="0"/>
              </a:spcBef>
              <a:buSzPct val="25000"/>
              <a:buNone/>
            </a:pPr>
            <a:r>
              <a:rPr lang="en-US" sz="2200" b="0" i="0" u="none" strike="noStrike" cap="none" dirty="0" smtClean="0">
                <a:latin typeface="Helvetica Neue"/>
                <a:ea typeface="Helvetica Neue"/>
                <a:cs typeface="Helvetica Neue"/>
                <a:sym typeface="Helvetica Neue"/>
              </a:rPr>
              <a:t>To </a:t>
            </a:r>
            <a:r>
              <a:rPr lang="en-US" sz="2200" b="0" i="0" u="none" strike="noStrike" cap="none" dirty="0">
                <a:latin typeface="Helvetica Neue"/>
                <a:ea typeface="Helvetica Neue"/>
                <a:cs typeface="Helvetica Neue"/>
                <a:sym typeface="Helvetica Neue"/>
              </a:rPr>
              <a:t>understand why all these companies are using OpenStack, we have to understand the recent advances and developments in operations and the move to the cloud. The OpenStack story is part of the larger global shift towards cloud systems. Companies of all sizes are realizing that the speed, sheer volume and desired-flexibility of today’s environment might not mesh with their legacy system or might leave some of their needs unmet. Cloud solutions can lower hardware costs, increase agility and allow companies to spin up or down resources as needed.  </a:t>
            </a:r>
          </a:p>
          <a:p>
            <a:pPr marL="0" marR="0" lvl="0" indent="0" algn="l" rtl="0">
              <a:lnSpc>
                <a:spcPct val="117999"/>
              </a:lnSpc>
              <a:spcBef>
                <a:spcPts val="0"/>
              </a:spcBef>
              <a:buSzPct val="25000"/>
              <a:buNone/>
            </a:pPr>
            <a:endParaRPr sz="2200" b="0" i="0" u="none" strike="noStrike" cap="none" dirty="0">
              <a:latin typeface="Helvetica Neue"/>
              <a:ea typeface="Helvetica Neue"/>
              <a:cs typeface="Helvetica Neue"/>
              <a:sym typeface="Helvetica Neue"/>
            </a:endParaRPr>
          </a:p>
          <a:p>
            <a:pPr marL="0" marR="0" lvl="0" indent="0" algn="l" rtl="0">
              <a:lnSpc>
                <a:spcPct val="117999"/>
              </a:lnSpc>
              <a:spcBef>
                <a:spcPts val="0"/>
              </a:spcBef>
              <a:buSzPct val="25000"/>
              <a:buNone/>
            </a:pPr>
            <a:endParaRPr dirty="0"/>
          </a:p>
        </p:txBody>
      </p:sp>
    </p:spTree>
    <p:extLst>
      <p:ext uri="{BB962C8B-B14F-4D97-AF65-F5344CB8AC3E}">
        <p14:creationId xmlns:p14="http://schemas.microsoft.com/office/powerpoint/2010/main" val="96055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9" name="Shape 239"/>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endParaRPr dirty="0"/>
          </a:p>
          <a:p>
            <a:pPr marL="0" marR="0" lvl="0" indent="0" algn="l" rtl="0">
              <a:lnSpc>
                <a:spcPct val="117999"/>
              </a:lnSpc>
              <a:spcBef>
                <a:spcPts val="0"/>
              </a:spcBef>
              <a:buSzPct val="25000"/>
              <a:buNone/>
            </a:pPr>
            <a:r>
              <a:rPr lang="en-US" sz="2200" b="0" i="0" u="none" strike="noStrike" cap="none" dirty="0" smtClean="0">
                <a:latin typeface="Helvetica Neue"/>
                <a:ea typeface="Helvetica Neue"/>
                <a:cs typeface="Helvetica Neue"/>
                <a:sym typeface="Helvetica Neue"/>
              </a:rPr>
              <a:t>At</a:t>
            </a:r>
            <a:r>
              <a:rPr lang="en-US" sz="2200" b="0" i="0" u="none" strike="noStrike" cap="none" baseline="0" dirty="0" smtClean="0">
                <a:latin typeface="Helvetica Neue"/>
                <a:ea typeface="Helvetica Neue"/>
                <a:cs typeface="Helvetica Neue"/>
                <a:sym typeface="Helvetica Neue"/>
              </a:rPr>
              <a:t> </a:t>
            </a:r>
            <a:r>
              <a:rPr lang="en-US" sz="2200" b="0" i="0" u="none" strike="noStrike" cap="none" baseline="0" dirty="0" err="1" smtClean="0">
                <a:latin typeface="Helvetica Neue"/>
                <a:ea typeface="Helvetica Neue"/>
                <a:cs typeface="Helvetica Neue"/>
                <a:sym typeface="Helvetica Neue"/>
              </a:rPr>
              <a:t>openstack.org</a:t>
            </a:r>
            <a:r>
              <a:rPr lang="en-US" sz="2200" b="0" i="0" u="none" strike="noStrike" cap="none" baseline="0" dirty="0" smtClean="0">
                <a:latin typeface="Helvetica Neue"/>
                <a:ea typeface="Helvetica Neue"/>
                <a:cs typeface="Helvetica Neue"/>
                <a:sym typeface="Helvetica Neue"/>
              </a:rPr>
              <a:t>/user-stories you can read user stories and see more examples like these short blurbs.  </a:t>
            </a:r>
            <a:endParaRPr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112922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0" name="Shape 440"/>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marL="0" marR="0" lvl="0" indent="0" algn="l" rtl="0">
              <a:lnSpc>
                <a:spcPct val="117999"/>
              </a:lnSpc>
              <a:spcBef>
                <a:spcPts val="0"/>
              </a:spcBef>
              <a:buNone/>
            </a:pPr>
            <a:r>
              <a:rPr lang="en-US"/>
              <a:t>You can find the OpenStack community at the twice-annual global Summits; at local OpenStack Days, Hackathons and Meetups; participating on a wide variety of mailing lists; contributing code and participating in the design process; and voting on community representatives. You can learn more and sign up yourself at </a:t>
            </a:r>
          </a:p>
          <a:p>
            <a:pPr marL="0" marR="0" lvl="0" indent="0" algn="l" rtl="0">
              <a:lnSpc>
                <a:spcPct val="117999"/>
              </a:lnSpc>
              <a:spcBef>
                <a:spcPts val="0"/>
              </a:spcBef>
              <a:buNone/>
            </a:pPr>
            <a:r>
              <a:rPr lang="en-US"/>
              <a:t>openstack.org/join.</a:t>
            </a:r>
          </a:p>
          <a:p>
            <a:pPr marL="0" marR="0" lvl="0" indent="0" algn="l" rtl="0">
              <a:lnSpc>
                <a:spcPct val="117999"/>
              </a:lnSpc>
              <a:spcBef>
                <a:spcPts val="0"/>
              </a:spcBef>
              <a:buNone/>
            </a:pPr>
            <a:endParaRPr/>
          </a:p>
          <a:p>
            <a:pPr marL="0" marR="0" lvl="0" indent="0" algn="l" rtl="0">
              <a:lnSpc>
                <a:spcPct val="117999"/>
              </a:lnSpc>
              <a:spcBef>
                <a:spcPts val="0"/>
              </a:spcBef>
              <a:buNone/>
            </a:pPr>
            <a:endParaRPr/>
          </a:p>
          <a:p>
            <a:pPr marL="0" marR="0" lvl="0" indent="0" algn="l" rtl="0">
              <a:lnSpc>
                <a:spcPct val="117999"/>
              </a:lnSpc>
              <a:spcBef>
                <a:spcPts val="0"/>
              </a:spcBef>
              <a:buNone/>
            </a:pPr>
            <a:endParaRPr/>
          </a:p>
        </p:txBody>
      </p:sp>
    </p:spTree>
    <p:extLst>
      <p:ext uri="{BB962C8B-B14F-4D97-AF65-F5344CB8AC3E}">
        <p14:creationId xmlns:p14="http://schemas.microsoft.com/office/powerpoint/2010/main" val="216974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65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IN"/>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64040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186012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616065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Shape 13"/>
        <p:cNvGrpSpPr/>
        <p:nvPr/>
      </p:nvGrpSpPr>
      <p:grpSpPr>
        <a:xfrm>
          <a:off x="0" y="0"/>
          <a:ext cx="0" cy="0"/>
          <a:chOff x="0" y="0"/>
          <a:chExt cx="0" cy="0"/>
        </a:xfrm>
      </p:grpSpPr>
      <p:sp>
        <p:nvSpPr>
          <p:cNvPr id="14" name="Shape 14"/>
          <p:cNvSpPr>
            <a:spLocks noGrp="1"/>
          </p:cNvSpPr>
          <p:nvPr>
            <p:ph type="pic" idx="2"/>
          </p:nvPr>
        </p:nvSpPr>
        <p:spPr>
          <a:xfrm>
            <a:off x="5307210" y="892968"/>
            <a:ext cx="13751720" cy="8322470"/>
          </a:xfrm>
          <a:prstGeom prst="rect">
            <a:avLst/>
          </a:prstGeom>
          <a:noFill/>
          <a:ln>
            <a:noFill/>
          </a:ln>
        </p:spPr>
        <p:txBody>
          <a:bodyPr wrap="square" lIns="91425" tIns="91425" rIns="91425" bIns="91425" anchor="t" anchorCtr="0"/>
          <a:lstStyle>
            <a:lvl1pPr marL="617361" marR="0" lvl="0"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5" name="Shape 15"/>
          <p:cNvSpPr txBox="1">
            <a:spLocks noGrp="1"/>
          </p:cNvSpPr>
          <p:nvPr>
            <p:ph type="title"/>
          </p:nvPr>
        </p:nvSpPr>
        <p:spPr>
          <a:xfrm>
            <a:off x="4833937" y="9447609"/>
            <a:ext cx="14716126" cy="2000251"/>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16" name="Shape 16"/>
          <p:cNvSpPr txBox="1">
            <a:spLocks noGrp="1"/>
          </p:cNvSpPr>
          <p:nvPr>
            <p:ph type="body" idx="1"/>
          </p:nvPr>
        </p:nvSpPr>
        <p:spPr>
          <a:xfrm>
            <a:off x="4833937" y="11519296"/>
            <a:ext cx="14716126" cy="158948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17" name="Shape 17"/>
          <p:cNvSpPr txBox="1">
            <a:spLocks noGrp="1"/>
          </p:cNvSpPr>
          <p:nvPr>
            <p:ph type="sldNum" idx="12"/>
          </p:nvPr>
        </p:nvSpPr>
        <p:spPr>
          <a:xfrm>
            <a:off x="11935814" y="13001625"/>
            <a:ext cx="494513" cy="5111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40751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725580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IN"/>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429030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353012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4029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976001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378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IN"/>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527207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IN"/>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N"/>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098023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8A87A34-81AB-432B-8DAE-1953F412C126}" type="datetimeFigureOut">
              <a:rPr lang="en-US" smtClean="0"/>
              <a:pPr/>
              <a:t>7/31/2022</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smtClean="0">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8292037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hyperlink" Target="http://openstack.org/software/start/" TargetMode="External"/><Relationship Id="rId3" Type="http://schemas.openxmlformats.org/officeDocument/2006/relationships/image" Target="../media/image1.png"/><Relationship Id="rId7" Type="http://schemas.openxmlformats.org/officeDocument/2006/relationships/hyperlink" Target="http://openstack.org/event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openstack.org/enterprise/" TargetMode="External"/><Relationship Id="rId5" Type="http://schemas.openxmlformats.org/officeDocument/2006/relationships/hyperlink" Target="https://www.openstack.org/community" TargetMode="External"/><Relationship Id="rId4" Type="http://schemas.openxmlformats.org/officeDocument/2006/relationships/hyperlink" Target="https://www.openstack.org/joi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8"/>
          <p:cNvSpPr/>
          <p:nvPr/>
        </p:nvSpPr>
        <p:spPr>
          <a:xfrm>
            <a:off x="0" y="-347"/>
            <a:ext cx="24384000" cy="250280"/>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 name="Shape 99"/>
          <p:cNvSpPr/>
          <p:nvPr/>
        </p:nvSpPr>
        <p:spPr>
          <a:xfrm>
            <a:off x="8379160" y="5685664"/>
            <a:ext cx="8443227" cy="2867891"/>
          </a:xfrm>
          <a:prstGeom prst="rect">
            <a:avLst/>
          </a:prstGeom>
          <a:solidFill>
            <a:srgbClr val="FFFFFF"/>
          </a:solidFill>
          <a:ln>
            <a:noFill/>
          </a:ln>
          <a:effectLst>
            <a:outerShdw blurRad="127000" dist="25400" dir="5400000" rotWithShape="0">
              <a:srgbClr val="000000">
                <a:alpha val="32941"/>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7" name="Shape 100"/>
          <p:cNvPicPr preferRelativeResize="0"/>
          <p:nvPr/>
        </p:nvPicPr>
        <p:blipFill rotWithShape="1">
          <a:blip r:embed="rId2">
            <a:alphaModFix/>
          </a:blip>
          <a:srcRect/>
          <a:stretch/>
        </p:blipFill>
        <p:spPr>
          <a:xfrm>
            <a:off x="9518073" y="6378562"/>
            <a:ext cx="6831840" cy="1316168"/>
          </a:xfrm>
          <a:prstGeom prst="rect">
            <a:avLst/>
          </a:prstGeom>
          <a:noFill/>
          <a:ln>
            <a:noFill/>
          </a:ln>
        </p:spPr>
      </p:pic>
      <p:sp>
        <p:nvSpPr>
          <p:cNvPr id="2" name="TextBox 1"/>
          <p:cNvSpPr txBox="1"/>
          <p:nvPr/>
        </p:nvSpPr>
        <p:spPr>
          <a:xfrm>
            <a:off x="20182114" y="12170229"/>
            <a:ext cx="6379028" cy="120032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IN" sz="3600" b="1" dirty="0" smtClean="0">
                <a:ln/>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t>Presented By</a:t>
            </a:r>
          </a:p>
          <a:p>
            <a:r>
              <a:rPr lang="en-IN" sz="3600" b="1" dirty="0" smtClean="0">
                <a:ln/>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t>Kishan Dongare</a:t>
            </a:r>
            <a:endParaRPr lang="en-IN" sz="3600" b="1" dirty="0">
              <a:ln/>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16590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p:nvPr/>
        </p:nvSpPr>
        <p:spPr>
          <a:xfrm>
            <a:off x="1295400" y="9505050"/>
            <a:ext cx="10253266" cy="2635586"/>
          </a:xfrm>
          <a:prstGeom prst="rect">
            <a:avLst/>
          </a:prstGeom>
          <a:noFill/>
          <a:ln>
            <a:noFill/>
          </a:ln>
        </p:spPr>
        <p:txBody>
          <a:bodyPr lIns="71425" tIns="71425" rIns="71425" bIns="71425" anchor="ctr" anchorCtr="0">
            <a:noAutofit/>
          </a:bodyPr>
          <a:lstStyle/>
          <a:p>
            <a:pPr lvl="0" algn="just">
              <a:buClr>
                <a:srgbClr val="000000"/>
              </a:buClr>
              <a:buSzPct val="25000"/>
            </a:pPr>
            <a:r>
              <a:rPr lang="en-US" sz="2800" b="1" dirty="0">
                <a:latin typeface="Verdana" panose="020B0604030504040204" pitchFamily="34" charset="0"/>
                <a:ea typeface="Verdana" panose="020B0604030504040204" pitchFamily="34" charset="0"/>
                <a:cs typeface="Helvetica Neue"/>
                <a:sym typeface="Helvetica Neue"/>
              </a:rPr>
              <a:t>OpenStack is open source and free software </a:t>
            </a:r>
            <a:r>
              <a:rPr lang="en-US" sz="2800" dirty="0">
                <a:latin typeface="Verdana" panose="020B0604030504040204" pitchFamily="34" charset="0"/>
                <a:ea typeface="Verdana" panose="020B0604030504040204" pitchFamily="34" charset="0"/>
                <a:cs typeface="Helvetica Neue"/>
                <a:sym typeface="Helvetica Neue"/>
              </a:rPr>
              <a:t>for building cloud Computing or it is a </a:t>
            </a:r>
            <a:r>
              <a:rPr lang="en-US" sz="2800" dirty="0" smtClean="0">
                <a:latin typeface="Verdana" panose="020B0604030504040204" pitchFamily="34" charset="0"/>
                <a:ea typeface="Verdana" panose="020B0604030504040204" pitchFamily="34" charset="0"/>
                <a:cs typeface="Helvetica Neue"/>
                <a:sym typeface="Helvetica Neue"/>
              </a:rPr>
              <a:t>Cloud </a:t>
            </a:r>
            <a:r>
              <a:rPr lang="en-US" sz="2800" dirty="0">
                <a:latin typeface="Verdana" panose="020B0604030504040204" pitchFamily="34" charset="0"/>
                <a:ea typeface="Verdana" panose="020B0604030504040204" pitchFamily="34" charset="0"/>
                <a:cs typeface="Helvetica Neue"/>
                <a:sym typeface="Helvetica Neue"/>
              </a:rPr>
              <a:t>Operating System that is used to control the large pools of computing, storage, and networking resources within a data center and provisioned </a:t>
            </a:r>
            <a:r>
              <a:rPr lang="en-US" sz="2800" dirty="0" smtClean="0">
                <a:latin typeface="Verdana" panose="020B0604030504040204" pitchFamily="34" charset="0"/>
                <a:ea typeface="Verdana" panose="020B0604030504040204" pitchFamily="34" charset="0"/>
                <a:cs typeface="Helvetica Neue"/>
                <a:sym typeface="Helvetica Neue"/>
              </a:rPr>
              <a:t>through OpenStack </a:t>
            </a:r>
            <a:r>
              <a:rPr lang="en-US" sz="2800" dirty="0">
                <a:latin typeface="Verdana" panose="020B0604030504040204" pitchFamily="34" charset="0"/>
                <a:ea typeface="Verdana" panose="020B0604030504040204" pitchFamily="34" charset="0"/>
                <a:cs typeface="Helvetica Neue"/>
                <a:sym typeface="Helvetica Neue"/>
              </a:rPr>
              <a:t>APIs with common authentication mechanisms.</a:t>
            </a:r>
            <a:endParaRPr lang="en-US" sz="280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98" name="Shape 98"/>
          <p:cNvSpPr/>
          <p:nvPr/>
        </p:nvSpPr>
        <p:spPr>
          <a:xfrm>
            <a:off x="0" y="-347"/>
            <a:ext cx="24384000" cy="250280"/>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9" name="Shape 99"/>
          <p:cNvSpPr/>
          <p:nvPr/>
        </p:nvSpPr>
        <p:spPr>
          <a:xfrm>
            <a:off x="1132206" y="-6861"/>
            <a:ext cx="3876569" cy="1215212"/>
          </a:xfrm>
          <a:prstGeom prst="rect">
            <a:avLst/>
          </a:prstGeom>
          <a:solidFill>
            <a:srgbClr val="FFFFFF"/>
          </a:solidFill>
          <a:ln>
            <a:noFill/>
          </a:ln>
          <a:effectLst>
            <a:outerShdw blurRad="127000" dist="25400" dir="5400000" rotWithShape="0">
              <a:srgbClr val="000000">
                <a:alpha val="32941"/>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00" name="Shape 100"/>
          <p:cNvPicPr preferRelativeResize="0"/>
          <p:nvPr/>
        </p:nvPicPr>
        <p:blipFill rotWithShape="1">
          <a:blip r:embed="rId3">
            <a:alphaModFix/>
          </a:blip>
          <a:srcRect/>
          <a:stretch/>
        </p:blipFill>
        <p:spPr>
          <a:xfrm>
            <a:off x="1689164" y="256085"/>
            <a:ext cx="3136727" cy="557700"/>
          </a:xfrm>
          <a:prstGeom prst="rect">
            <a:avLst/>
          </a:prstGeom>
          <a:noFill/>
          <a:ln>
            <a:noFill/>
          </a:ln>
        </p:spPr>
      </p:pic>
      <p:sp>
        <p:nvSpPr>
          <p:cNvPr id="101" name="Shape 101"/>
          <p:cNvSpPr/>
          <p:nvPr/>
        </p:nvSpPr>
        <p:spPr>
          <a:xfrm>
            <a:off x="1295400" y="2733269"/>
            <a:ext cx="13938920" cy="1565276"/>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8000" b="1" i="0" u="none" strike="noStrike" cap="none" dirty="0">
                <a:solidFill>
                  <a:schemeClr val="accent6">
                    <a:lumMod val="40000"/>
                    <a:lumOff val="60000"/>
                  </a:schemeClr>
                </a:solidFill>
                <a:latin typeface="Helvetica Neue"/>
                <a:ea typeface="Helvetica Neue"/>
                <a:cs typeface="Helvetica Neue"/>
                <a:sym typeface="Helvetica Neue"/>
              </a:rPr>
              <a:t>What is OpenStack</a:t>
            </a:r>
          </a:p>
        </p:txBody>
      </p:sp>
      <p:sp>
        <p:nvSpPr>
          <p:cNvPr id="102" name="Shape 102"/>
          <p:cNvSpPr/>
          <p:nvPr/>
        </p:nvSpPr>
        <p:spPr>
          <a:xfrm>
            <a:off x="18364640" y="1614649"/>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03" name="Shape 103"/>
          <p:cNvSpPr/>
          <p:nvPr/>
        </p:nvSpPr>
        <p:spPr>
          <a:xfrm>
            <a:off x="14113076" y="1614649"/>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04" name="Shape 104"/>
          <p:cNvSpPr/>
          <p:nvPr/>
        </p:nvSpPr>
        <p:spPr>
          <a:xfrm>
            <a:off x="9830020" y="1614649"/>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05" name="Shape 105"/>
          <p:cNvSpPr/>
          <p:nvPr/>
        </p:nvSpPr>
        <p:spPr>
          <a:xfrm>
            <a:off x="5578455" y="1614649"/>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06" name="Shape 106"/>
          <p:cNvSpPr/>
          <p:nvPr/>
        </p:nvSpPr>
        <p:spPr>
          <a:xfrm>
            <a:off x="1295400" y="1614649"/>
            <a:ext cx="4723960" cy="1023524"/>
          </a:xfrm>
          <a:prstGeom prst="rightArrow">
            <a:avLst>
              <a:gd name="adj1" fmla="val 100000"/>
              <a:gd name="adj2" fmla="val 38462"/>
            </a:avLst>
          </a:prstGeom>
          <a:solidFill>
            <a:srgbClr val="29A6D6"/>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107" name="Shape 107"/>
          <p:cNvSpPr/>
          <p:nvPr/>
        </p:nvSpPr>
        <p:spPr>
          <a:xfrm>
            <a:off x="2548669" y="1839072"/>
            <a:ext cx="1946927"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700" b="1" i="0" u="none" strike="noStrike" cap="none" baseline="-25000" dirty="0">
                <a:solidFill>
                  <a:srgbClr val="FFFFFF"/>
                </a:solidFill>
                <a:latin typeface="Helvetica Neue"/>
                <a:ea typeface="Helvetica Neue"/>
                <a:cs typeface="Helvetica Neue"/>
                <a:sym typeface="Helvetica Neue"/>
              </a:rPr>
              <a:t>WHAT IT IS</a:t>
            </a:r>
          </a:p>
        </p:txBody>
      </p:sp>
      <p:sp>
        <p:nvSpPr>
          <p:cNvPr id="108" name="Shape 108"/>
          <p:cNvSpPr/>
          <p:nvPr/>
        </p:nvSpPr>
        <p:spPr>
          <a:xfrm>
            <a:off x="6997704" y="1839072"/>
            <a:ext cx="2149854"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1" i="0" u="none" strike="noStrike" cap="none" baseline="-25000" dirty="0">
                <a:solidFill>
                  <a:srgbClr val="A6AAA9"/>
                </a:solidFill>
                <a:latin typeface="Helvetica Neue"/>
                <a:ea typeface="Helvetica Neue"/>
                <a:cs typeface="Helvetica Neue"/>
                <a:sym typeface="Helvetica Neue"/>
              </a:rPr>
              <a:t>WHY USE IT</a:t>
            </a:r>
          </a:p>
        </p:txBody>
      </p:sp>
      <p:sp>
        <p:nvSpPr>
          <p:cNvPr id="109" name="Shape 109"/>
          <p:cNvSpPr/>
          <p:nvPr/>
        </p:nvSpPr>
        <p:spPr>
          <a:xfrm>
            <a:off x="10666514" y="1839072"/>
            <a:ext cx="3050971"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1" i="0" u="none" strike="noStrike" cap="none" baseline="-25000" dirty="0">
                <a:solidFill>
                  <a:srgbClr val="A6AAA9"/>
                </a:solidFill>
                <a:latin typeface="Helvetica Neue"/>
                <a:ea typeface="Helvetica Neue"/>
                <a:cs typeface="Helvetica Neue"/>
                <a:sym typeface="Helvetica Neue"/>
              </a:rPr>
              <a:t>THE COMMUNITY</a:t>
            </a:r>
          </a:p>
        </p:txBody>
      </p:sp>
      <p:sp>
        <p:nvSpPr>
          <p:cNvPr id="110" name="Shape 110"/>
          <p:cNvSpPr/>
          <p:nvPr/>
        </p:nvSpPr>
        <p:spPr>
          <a:xfrm>
            <a:off x="14887584" y="1839072"/>
            <a:ext cx="3426520"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1" i="0" u="none" strike="noStrike" cap="none" baseline="-25000" dirty="0">
                <a:solidFill>
                  <a:srgbClr val="A6AAA9"/>
                </a:solidFill>
                <a:latin typeface="Helvetica Neue"/>
                <a:ea typeface="Helvetica Neue"/>
                <a:cs typeface="Helvetica Neue"/>
                <a:sym typeface="Helvetica Neue"/>
              </a:rPr>
              <a:t>USING OPENSTACK</a:t>
            </a:r>
          </a:p>
        </p:txBody>
      </p:sp>
      <p:sp>
        <p:nvSpPr>
          <p:cNvPr id="111" name="Shape 111"/>
          <p:cNvSpPr/>
          <p:nvPr/>
        </p:nvSpPr>
        <p:spPr>
          <a:xfrm>
            <a:off x="20311668" y="1839072"/>
            <a:ext cx="1070423"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1" i="0" u="none" strike="noStrike" cap="none" baseline="-25000" dirty="0">
                <a:solidFill>
                  <a:srgbClr val="A6AAA9"/>
                </a:solidFill>
                <a:latin typeface="Helvetica Neue"/>
                <a:ea typeface="Helvetica Neue"/>
                <a:cs typeface="Helvetica Neue"/>
                <a:sym typeface="Helvetica Neue"/>
              </a:rPr>
              <a:t>FAQS</a:t>
            </a:r>
          </a:p>
        </p:txBody>
      </p:sp>
      <p:cxnSp>
        <p:nvCxnSpPr>
          <p:cNvPr id="112" name="Shape 112"/>
          <p:cNvCxnSpPr/>
          <p:nvPr/>
        </p:nvCxnSpPr>
        <p:spPr>
          <a:xfrm>
            <a:off x="1378439" y="4474325"/>
            <a:ext cx="21555735"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13" name="Shape 113"/>
          <p:cNvSpPr/>
          <p:nvPr/>
        </p:nvSpPr>
        <p:spPr>
          <a:xfrm>
            <a:off x="13717485" y="9505050"/>
            <a:ext cx="9417610" cy="2419779"/>
          </a:xfrm>
          <a:prstGeom prst="rect">
            <a:avLst/>
          </a:prstGeom>
          <a:noFill/>
          <a:ln>
            <a:noFill/>
          </a:ln>
        </p:spPr>
        <p:txBody>
          <a:bodyPr lIns="71425" tIns="71425" rIns="71425" bIns="71425" anchor="ctr" anchorCtr="0">
            <a:noAutofit/>
          </a:bodyPr>
          <a:lstStyle/>
          <a:p>
            <a:pPr lvl="0" algn="just">
              <a:buClr>
                <a:srgbClr val="000000"/>
              </a:buClr>
              <a:buSzPct val="25000"/>
            </a:pPr>
            <a:r>
              <a:rPr lang="en-US" sz="2800" b="1" dirty="0">
                <a:latin typeface="Verdana" panose="020B0604030504040204" pitchFamily="34" charset="0"/>
                <a:ea typeface="Verdana" panose="020B0604030504040204" pitchFamily="34" charset="0"/>
                <a:cs typeface="Helvetica Neue"/>
                <a:sym typeface="Helvetica Neue"/>
              </a:rPr>
              <a:t>It is programmable infrastructure as a service </a:t>
            </a:r>
            <a:r>
              <a:rPr lang="en-US" sz="2800" dirty="0">
                <a:latin typeface="Verdana" panose="020B0604030504040204" pitchFamily="34" charset="0"/>
                <a:ea typeface="Verdana" panose="020B0604030504040204" pitchFamily="34" charset="0"/>
                <a:cs typeface="Helvetica Neue"/>
                <a:sym typeface="Helvetica Neue"/>
              </a:rPr>
              <a:t>that allows users to have one platform for virtual machines, containers and bare metal. </a:t>
            </a:r>
            <a:r>
              <a:rPr lang="en-US" sz="2800" dirty="0" smtClean="0">
                <a:latin typeface="Verdana" panose="020B0604030504040204" pitchFamily="34" charset="0"/>
                <a:ea typeface="Verdana" panose="020B0604030504040204" pitchFamily="34" charset="0"/>
              </a:rPr>
              <a:t>It helps to  </a:t>
            </a:r>
            <a:r>
              <a:rPr lang="en-US" sz="2800" dirty="0">
                <a:latin typeface="Verdana" panose="020B0604030504040204" pitchFamily="34" charset="0"/>
                <a:ea typeface="Verdana" panose="020B0604030504040204" pitchFamily="34" charset="0"/>
              </a:rPr>
              <a:t>control a data center with the help of a web-based dashboard or command-line tools.</a:t>
            </a:r>
            <a:endParaRPr lang="en-US" sz="280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pic>
        <p:nvPicPr>
          <p:cNvPr id="114" name="Shape 114"/>
          <p:cNvPicPr preferRelativeResize="0"/>
          <p:nvPr/>
        </p:nvPicPr>
        <p:blipFill rotWithShape="1">
          <a:blip r:embed="rId4">
            <a:alphaModFix/>
          </a:blip>
          <a:srcRect/>
          <a:stretch/>
        </p:blipFill>
        <p:spPr>
          <a:xfrm>
            <a:off x="1378439" y="4978323"/>
            <a:ext cx="10374289" cy="3617597"/>
          </a:xfrm>
          <a:prstGeom prst="rect">
            <a:avLst/>
          </a:prstGeom>
          <a:noFill/>
          <a:ln>
            <a:noFill/>
          </a:ln>
        </p:spPr>
      </p:pic>
      <p:pic>
        <p:nvPicPr>
          <p:cNvPr id="115" name="Shape 115"/>
          <p:cNvPicPr preferRelativeResize="0"/>
          <p:nvPr/>
        </p:nvPicPr>
        <p:blipFill rotWithShape="1">
          <a:blip r:embed="rId5">
            <a:alphaModFix/>
          </a:blip>
          <a:srcRect/>
          <a:stretch/>
        </p:blipFill>
        <p:spPr>
          <a:xfrm>
            <a:off x="13476514" y="5257781"/>
            <a:ext cx="9457660" cy="3112252"/>
          </a:xfrm>
          <a:prstGeom prst="rect">
            <a:avLst/>
          </a:prstGeom>
          <a:noFill/>
          <a:ln>
            <a:noFill/>
          </a:ln>
        </p:spPr>
      </p:pic>
      <p:cxnSp>
        <p:nvCxnSpPr>
          <p:cNvPr id="116" name="Shape 116"/>
          <p:cNvCxnSpPr/>
          <p:nvPr/>
        </p:nvCxnSpPr>
        <p:spPr>
          <a:xfrm>
            <a:off x="1295400" y="9278007"/>
            <a:ext cx="10253266"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7" name="Shape 117"/>
          <p:cNvCxnSpPr/>
          <p:nvPr/>
        </p:nvCxnSpPr>
        <p:spPr>
          <a:xfrm>
            <a:off x="13717485" y="9303157"/>
            <a:ext cx="9371115"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802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p:nvPr/>
        </p:nvSpPr>
        <p:spPr>
          <a:xfrm>
            <a:off x="0" y="-347"/>
            <a:ext cx="24384001" cy="250281"/>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3" name="Shape 123"/>
          <p:cNvSpPr/>
          <p:nvPr/>
        </p:nvSpPr>
        <p:spPr>
          <a:xfrm>
            <a:off x="1319243" y="-110771"/>
            <a:ext cx="3876570" cy="1215213"/>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24" name="Shape 124"/>
          <p:cNvPicPr preferRelativeResize="0"/>
          <p:nvPr/>
        </p:nvPicPr>
        <p:blipFill rotWithShape="1">
          <a:blip r:embed="rId3">
            <a:alphaModFix/>
          </a:blip>
          <a:srcRect/>
          <a:stretch/>
        </p:blipFill>
        <p:spPr>
          <a:xfrm>
            <a:off x="1689164" y="256085"/>
            <a:ext cx="3136728" cy="557701"/>
          </a:xfrm>
          <a:prstGeom prst="rect">
            <a:avLst/>
          </a:prstGeom>
          <a:noFill/>
          <a:ln>
            <a:noFill/>
          </a:ln>
        </p:spPr>
      </p:pic>
      <p:sp>
        <p:nvSpPr>
          <p:cNvPr id="125" name="Shape 125"/>
          <p:cNvSpPr/>
          <p:nvPr/>
        </p:nvSpPr>
        <p:spPr>
          <a:xfrm>
            <a:off x="1189006" y="4550829"/>
            <a:ext cx="4322400" cy="5238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53585F"/>
              </a:buClr>
              <a:buFont typeface="Helvetica Neue"/>
              <a:buNone/>
            </a:pPr>
            <a:r>
              <a:rPr lang="en-US" sz="2500" b="1" i="0" u="none" strike="noStrike" cap="none" dirty="0">
                <a:solidFill>
                  <a:srgbClr val="53585F"/>
                </a:solidFill>
                <a:latin typeface="Helvetica Neue"/>
                <a:ea typeface="Helvetica Neue"/>
                <a:cs typeface="Helvetica Neue"/>
                <a:sym typeface="Helvetica Neue"/>
              </a:rPr>
              <a:t>OPENSTACK </a:t>
            </a:r>
            <a:r>
              <a:rPr lang="en-US" sz="2500" b="1" dirty="0">
                <a:solidFill>
                  <a:srgbClr val="53585F"/>
                </a:solidFill>
                <a:latin typeface="Helvetica Neue"/>
                <a:ea typeface="Helvetica Neue"/>
                <a:cs typeface="Helvetica Neue"/>
                <a:sym typeface="Helvetica Neue"/>
              </a:rPr>
              <a:t>PRINCIPLES</a:t>
            </a:r>
          </a:p>
        </p:txBody>
      </p:sp>
      <p:sp>
        <p:nvSpPr>
          <p:cNvPr id="126" name="Shape 126"/>
          <p:cNvSpPr/>
          <p:nvPr/>
        </p:nvSpPr>
        <p:spPr>
          <a:xfrm>
            <a:off x="5372021" y="5239694"/>
            <a:ext cx="4991101" cy="981076"/>
          </a:xfrm>
          <a:prstGeom prst="roundRect">
            <a:avLst>
              <a:gd name="adj" fmla="val 10356"/>
            </a:avLst>
          </a:prstGeom>
          <a:solidFill>
            <a:srgbClr val="29A6D6"/>
          </a:solid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800100" algn="l" rtl="0">
              <a:lnSpc>
                <a:spcPct val="100000"/>
              </a:lnSpc>
              <a:spcBef>
                <a:spcPts val="0"/>
              </a:spcBef>
              <a:spcAft>
                <a:spcPts val="0"/>
              </a:spcAft>
              <a:buClr>
                <a:srgbClr val="FFFFFF"/>
              </a:buClr>
              <a:buFont typeface="Helvetica Neue"/>
              <a:buNone/>
            </a:pPr>
            <a:r>
              <a:rPr lang="en-US" sz="2800" b="1" i="0" u="none" strike="noStrike" cap="none">
                <a:solidFill>
                  <a:srgbClr val="FFFFFF"/>
                </a:solidFill>
                <a:latin typeface="Helvetica Neue"/>
                <a:ea typeface="Helvetica Neue"/>
                <a:cs typeface="Helvetica Neue"/>
                <a:sym typeface="Helvetica Neue"/>
              </a:rPr>
              <a:t>OPEN SOURCE</a:t>
            </a:r>
          </a:p>
        </p:txBody>
      </p:sp>
      <p:sp>
        <p:nvSpPr>
          <p:cNvPr id="127" name="Shape 127"/>
          <p:cNvSpPr/>
          <p:nvPr/>
        </p:nvSpPr>
        <p:spPr>
          <a:xfrm>
            <a:off x="15721754" y="5118588"/>
            <a:ext cx="4991101" cy="981076"/>
          </a:xfrm>
          <a:prstGeom prst="roundRect">
            <a:avLst>
              <a:gd name="adj" fmla="val 10356"/>
            </a:avLst>
          </a:prstGeom>
          <a:solidFill>
            <a:srgbClr val="29A6D6"/>
          </a:solid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800100" algn="l" rtl="0">
              <a:lnSpc>
                <a:spcPct val="100000"/>
              </a:lnSpc>
              <a:spcBef>
                <a:spcPts val="0"/>
              </a:spcBef>
              <a:spcAft>
                <a:spcPts val="0"/>
              </a:spcAft>
              <a:buClr>
                <a:srgbClr val="FFFFFF"/>
              </a:buClr>
              <a:buFont typeface="Helvetica Neue"/>
              <a:buNone/>
            </a:pPr>
            <a:r>
              <a:rPr lang="en-US" sz="2500" b="1" i="0" u="none" strike="noStrike" cap="none" dirty="0">
                <a:solidFill>
                  <a:srgbClr val="FFFFFF"/>
                </a:solidFill>
                <a:latin typeface="Helvetica Neue"/>
                <a:ea typeface="Helvetica Neue"/>
                <a:cs typeface="Helvetica Neue"/>
                <a:sym typeface="Helvetica Neue"/>
              </a:rPr>
              <a:t>OPEN  DESIGN</a:t>
            </a:r>
          </a:p>
        </p:txBody>
      </p:sp>
      <p:sp>
        <p:nvSpPr>
          <p:cNvPr id="128" name="Shape 128"/>
          <p:cNvSpPr/>
          <p:nvPr/>
        </p:nvSpPr>
        <p:spPr>
          <a:xfrm>
            <a:off x="5507620" y="9307948"/>
            <a:ext cx="4991101" cy="981076"/>
          </a:xfrm>
          <a:prstGeom prst="roundRect">
            <a:avLst>
              <a:gd name="adj" fmla="val 10356"/>
            </a:avLst>
          </a:prstGeom>
          <a:solidFill>
            <a:srgbClr val="29A6D6"/>
          </a:solid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800100" algn="l" rtl="0">
              <a:lnSpc>
                <a:spcPct val="100000"/>
              </a:lnSpc>
              <a:spcBef>
                <a:spcPts val="0"/>
              </a:spcBef>
              <a:spcAft>
                <a:spcPts val="0"/>
              </a:spcAft>
              <a:buClr>
                <a:srgbClr val="FFFFFF"/>
              </a:buClr>
              <a:buFont typeface="Helvetica Neue"/>
              <a:buNone/>
            </a:pPr>
            <a:r>
              <a:rPr lang="en-US" sz="2500" b="1" i="0" u="none" strike="noStrike" cap="none">
                <a:solidFill>
                  <a:srgbClr val="FFFFFF"/>
                </a:solidFill>
                <a:latin typeface="Helvetica Neue"/>
                <a:ea typeface="Helvetica Neue"/>
                <a:cs typeface="Helvetica Neue"/>
                <a:sym typeface="Helvetica Neue"/>
              </a:rPr>
              <a:t>OPEN DEVELOPMENT</a:t>
            </a:r>
          </a:p>
        </p:txBody>
      </p:sp>
      <p:sp>
        <p:nvSpPr>
          <p:cNvPr id="129" name="Shape 129"/>
          <p:cNvSpPr/>
          <p:nvPr/>
        </p:nvSpPr>
        <p:spPr>
          <a:xfrm>
            <a:off x="15721754" y="9245427"/>
            <a:ext cx="4991101" cy="981076"/>
          </a:xfrm>
          <a:prstGeom prst="roundRect">
            <a:avLst>
              <a:gd name="adj" fmla="val 10356"/>
            </a:avLst>
          </a:prstGeom>
          <a:solidFill>
            <a:srgbClr val="29A6D6"/>
          </a:solid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800100" algn="l" rtl="0">
              <a:lnSpc>
                <a:spcPct val="100000"/>
              </a:lnSpc>
              <a:spcBef>
                <a:spcPts val="0"/>
              </a:spcBef>
              <a:spcAft>
                <a:spcPts val="0"/>
              </a:spcAft>
              <a:buClr>
                <a:srgbClr val="FFFFFF"/>
              </a:buClr>
              <a:buFont typeface="Helvetica Neue"/>
              <a:buNone/>
            </a:pPr>
            <a:r>
              <a:rPr lang="en-US" sz="2500" b="1" i="0" u="none" strike="noStrike" cap="none">
                <a:solidFill>
                  <a:srgbClr val="FFFFFF"/>
                </a:solidFill>
                <a:latin typeface="Helvetica Neue"/>
                <a:ea typeface="Helvetica Neue"/>
                <a:cs typeface="Helvetica Neue"/>
                <a:sym typeface="Helvetica Neue"/>
              </a:rPr>
              <a:t>OPEN COMMUNITY</a:t>
            </a:r>
          </a:p>
        </p:txBody>
      </p:sp>
      <p:sp>
        <p:nvSpPr>
          <p:cNvPr id="130" name="Shape 130"/>
          <p:cNvSpPr/>
          <p:nvPr/>
        </p:nvSpPr>
        <p:spPr>
          <a:xfrm>
            <a:off x="5511406" y="5468293"/>
            <a:ext cx="332154" cy="523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800" b="1" i="0" u="none" strike="noStrike" cap="none" dirty="0">
                <a:solidFill>
                  <a:srgbClr val="FFFFFF"/>
                </a:solidFill>
                <a:latin typeface="Helvetica Neue"/>
                <a:ea typeface="Helvetica Neue"/>
                <a:cs typeface="Helvetica Neue"/>
                <a:sym typeface="Helvetica Neue"/>
              </a:rPr>
              <a:t>1</a:t>
            </a:r>
          </a:p>
        </p:txBody>
      </p:sp>
      <p:sp>
        <p:nvSpPr>
          <p:cNvPr id="131" name="Shape 131"/>
          <p:cNvSpPr/>
          <p:nvPr/>
        </p:nvSpPr>
        <p:spPr>
          <a:xfrm>
            <a:off x="15861139" y="5347188"/>
            <a:ext cx="332154" cy="523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500" b="1" i="0" u="none" strike="noStrike" cap="none">
                <a:solidFill>
                  <a:srgbClr val="FFFFFF"/>
                </a:solidFill>
                <a:latin typeface="Helvetica Neue"/>
                <a:ea typeface="Helvetica Neue"/>
                <a:cs typeface="Helvetica Neue"/>
                <a:sym typeface="Helvetica Neue"/>
              </a:rPr>
              <a:t>2</a:t>
            </a:r>
          </a:p>
        </p:txBody>
      </p:sp>
      <p:sp>
        <p:nvSpPr>
          <p:cNvPr id="132" name="Shape 132"/>
          <p:cNvSpPr/>
          <p:nvPr/>
        </p:nvSpPr>
        <p:spPr>
          <a:xfrm>
            <a:off x="5647005" y="9536548"/>
            <a:ext cx="332154" cy="523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500" b="1" i="0" u="none" strike="noStrike" cap="none">
                <a:solidFill>
                  <a:srgbClr val="FFFFFF"/>
                </a:solidFill>
                <a:latin typeface="Helvetica Neue"/>
                <a:ea typeface="Helvetica Neue"/>
                <a:cs typeface="Helvetica Neue"/>
                <a:sym typeface="Helvetica Neue"/>
              </a:rPr>
              <a:t>3</a:t>
            </a:r>
          </a:p>
        </p:txBody>
      </p:sp>
      <p:sp>
        <p:nvSpPr>
          <p:cNvPr id="133" name="Shape 133"/>
          <p:cNvSpPr/>
          <p:nvPr/>
        </p:nvSpPr>
        <p:spPr>
          <a:xfrm>
            <a:off x="15861139" y="9474027"/>
            <a:ext cx="332154" cy="523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500" b="1" i="0" u="none" strike="noStrike" cap="none">
                <a:solidFill>
                  <a:srgbClr val="FFFFFF"/>
                </a:solidFill>
                <a:latin typeface="Helvetica Neue"/>
                <a:ea typeface="Helvetica Neue"/>
                <a:cs typeface="Helvetica Neue"/>
                <a:sym typeface="Helvetica Neue"/>
              </a:rPr>
              <a:t>4</a:t>
            </a:r>
          </a:p>
        </p:txBody>
      </p:sp>
      <p:cxnSp>
        <p:nvCxnSpPr>
          <p:cNvPr id="134" name="Shape 134"/>
          <p:cNvCxnSpPr/>
          <p:nvPr/>
        </p:nvCxnSpPr>
        <p:spPr>
          <a:xfrm flipH="1" flipV="1">
            <a:off x="6140175" y="5225879"/>
            <a:ext cx="42219" cy="7105434"/>
          </a:xfrm>
          <a:prstGeom prst="straightConnector1">
            <a:avLst/>
          </a:prstGeom>
          <a:noFill/>
          <a:ln w="12700" cap="flat" cmpd="sng">
            <a:solidFill>
              <a:srgbClr val="FFFFFF"/>
            </a:solidFill>
            <a:prstDash val="solid"/>
            <a:miter lim="8000"/>
            <a:headEnd type="none" w="med" len="med"/>
            <a:tailEnd type="none" w="med" len="med"/>
          </a:ln>
        </p:spPr>
      </p:cxnSp>
      <p:sp>
        <p:nvSpPr>
          <p:cNvPr id="135" name="Shape 135"/>
          <p:cNvSpPr/>
          <p:nvPr/>
        </p:nvSpPr>
        <p:spPr>
          <a:xfrm>
            <a:off x="4523658" y="6604161"/>
            <a:ext cx="7148900" cy="2361343"/>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6" name="Shape 136"/>
          <p:cNvSpPr/>
          <p:nvPr/>
        </p:nvSpPr>
        <p:spPr>
          <a:xfrm>
            <a:off x="4784103" y="7323483"/>
            <a:ext cx="6527443" cy="1127546"/>
          </a:xfrm>
          <a:prstGeom prst="rect">
            <a:avLst/>
          </a:prstGeom>
          <a:noFill/>
          <a:ln>
            <a:noFill/>
          </a:ln>
        </p:spPr>
        <p:txBody>
          <a:bodyPr wrap="square" lIns="71425" tIns="71425" rIns="71425" bIns="71425" anchor="ctr" anchorCtr="0">
            <a:noAutofit/>
          </a:bodyPr>
          <a:lstStyle/>
          <a:p>
            <a:pPr lvl="0" algn="just">
              <a:buClr>
                <a:srgbClr val="000000"/>
              </a:buClr>
            </a:pPr>
            <a:r>
              <a:rPr lang="en-US" sz="2400" dirty="0" smtClean="0">
                <a:latin typeface="Verdana" panose="020B0604030504040204" pitchFamily="34" charset="0"/>
                <a:ea typeface="Verdana" panose="020B0604030504040204" pitchFamily="34" charset="0"/>
              </a:rPr>
              <a:t>OpenStack </a:t>
            </a:r>
            <a:r>
              <a:rPr lang="en-US" sz="2400" dirty="0">
                <a:latin typeface="Verdana" panose="020B0604030504040204" pitchFamily="34" charset="0"/>
                <a:ea typeface="Verdana" panose="020B0604030504040204" pitchFamily="34" charset="0"/>
              </a:rPr>
              <a:t>is designed to be </a:t>
            </a:r>
            <a:r>
              <a:rPr lang="en-US" sz="2400" dirty="0" smtClean="0">
                <a:latin typeface="Verdana" panose="020B0604030504040204" pitchFamily="34" charset="0"/>
                <a:ea typeface="Verdana" panose="020B0604030504040204" pitchFamily="34" charset="0"/>
              </a:rPr>
              <a:t>as publicly accessible anyone </a:t>
            </a:r>
            <a:r>
              <a:rPr lang="en-US" sz="2400" dirty="0">
                <a:latin typeface="Verdana" panose="020B0604030504040204" pitchFamily="34" charset="0"/>
                <a:ea typeface="Verdana" panose="020B0604030504040204" pitchFamily="34" charset="0"/>
              </a:rPr>
              <a:t>can see, modify, and </a:t>
            </a:r>
            <a:r>
              <a:rPr lang="en-US" sz="2400" dirty="0" smtClean="0">
                <a:latin typeface="Verdana" panose="020B0604030504040204" pitchFamily="34" charset="0"/>
                <a:ea typeface="Verdana" panose="020B0604030504040204" pitchFamily="34" charset="0"/>
              </a:rPr>
              <a:t>distribute.</a:t>
            </a:r>
            <a:endParaRPr lang="en-US" sz="240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138" name="Shape 138"/>
          <p:cNvSpPr/>
          <p:nvPr/>
        </p:nvSpPr>
        <p:spPr>
          <a:xfrm>
            <a:off x="14593657" y="6604161"/>
            <a:ext cx="6782044" cy="2193497"/>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9" name="Shape 139"/>
          <p:cNvSpPr/>
          <p:nvPr/>
        </p:nvSpPr>
        <p:spPr>
          <a:xfrm>
            <a:off x="15042799" y="6904798"/>
            <a:ext cx="6024043" cy="1678993"/>
          </a:xfrm>
          <a:prstGeom prst="rect">
            <a:avLst/>
          </a:prstGeom>
          <a:noFill/>
          <a:ln>
            <a:noFill/>
          </a:ln>
        </p:spPr>
        <p:txBody>
          <a:bodyPr wrap="square" lIns="71425" tIns="71425" rIns="71425" bIns="71425" anchor="ctr" anchorCtr="0">
            <a:noAutofit/>
          </a:bodyPr>
          <a:lstStyle/>
          <a:p>
            <a:pPr lvl="0" algn="just">
              <a:buClr>
                <a:srgbClr val="000000"/>
              </a:buClr>
            </a:pPr>
            <a:r>
              <a:rPr lang="en-US" sz="2400" dirty="0" smtClean="0">
                <a:latin typeface="Verdana" panose="020B0604030504040204" pitchFamily="34" charset="0"/>
                <a:ea typeface="Verdana" panose="020B0604030504040204" pitchFamily="34" charset="0"/>
              </a:rPr>
              <a:t>OpenStack infrastructure designs which </a:t>
            </a:r>
            <a:r>
              <a:rPr lang="en-US" sz="2400" dirty="0">
                <a:latin typeface="Verdana" panose="020B0604030504040204" pitchFamily="34" charset="0"/>
                <a:ea typeface="Verdana" panose="020B0604030504040204" pitchFamily="34" charset="0"/>
              </a:rPr>
              <a:t>are open to the public, include users, developers</a:t>
            </a:r>
            <a:r>
              <a:rPr lang="en-US" sz="2400" dirty="0" smtClean="0">
                <a:latin typeface="Verdana" panose="020B0604030504040204" pitchFamily="34" charset="0"/>
                <a:ea typeface="Verdana" panose="020B0604030504040204" pitchFamily="34" charset="0"/>
              </a:rPr>
              <a:t>, community.</a:t>
            </a:r>
            <a:endParaRPr lang="en-US" sz="24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140" name="Shape 140"/>
          <p:cNvSpPr/>
          <p:nvPr/>
        </p:nvSpPr>
        <p:spPr>
          <a:xfrm>
            <a:off x="14608349" y="6604161"/>
            <a:ext cx="53594" cy="2193497"/>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1" name="Shape 141"/>
          <p:cNvSpPr/>
          <p:nvPr/>
        </p:nvSpPr>
        <p:spPr>
          <a:xfrm>
            <a:off x="4497475" y="10697146"/>
            <a:ext cx="7201265" cy="2361342"/>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2" name="Shape 142"/>
          <p:cNvSpPr/>
          <p:nvPr/>
        </p:nvSpPr>
        <p:spPr>
          <a:xfrm>
            <a:off x="5573590" y="11716503"/>
            <a:ext cx="5049036" cy="1127546"/>
          </a:xfrm>
          <a:prstGeom prst="rect">
            <a:avLst/>
          </a:prstGeom>
          <a:noFill/>
          <a:ln>
            <a:noFill/>
          </a:ln>
        </p:spPr>
        <p:txBody>
          <a:bodyPr wrap="square" lIns="71425" tIns="71425" rIns="71425" bIns="71425" anchor="ctr" anchorCtr="0">
            <a:noAutofit/>
          </a:bodyPr>
          <a:lstStyle/>
          <a:p>
            <a:pPr marL="0" marR="0" lvl="0" indent="0" algn="just" rtl="0">
              <a:lnSpc>
                <a:spcPct val="100000"/>
              </a:lnSpc>
              <a:spcBef>
                <a:spcPts val="0"/>
              </a:spcBef>
              <a:spcAft>
                <a:spcPts val="0"/>
              </a:spcAft>
              <a:buClr>
                <a:srgbClr val="000000"/>
              </a:buClr>
              <a:buFont typeface="Helvetica Neue"/>
              <a:buNone/>
            </a:pPr>
            <a:r>
              <a:rPr lang="en-US" sz="2900" dirty="0" smtClean="0">
                <a:latin typeface="Helvetica Neue"/>
                <a:ea typeface="Helvetica Neue"/>
                <a:cs typeface="Helvetica Neue"/>
                <a:sym typeface="Helvetica Neue"/>
              </a:rPr>
              <a:t>In OpenStack project anyone can contribute and access.</a:t>
            </a:r>
            <a:endParaRPr lang="en-US" sz="2900" b="0" i="0" u="none" strike="noStrike" cap="none" dirty="0">
              <a:solidFill>
                <a:srgbClr val="000000"/>
              </a:solidFill>
              <a:latin typeface="Helvetica Neue"/>
              <a:ea typeface="Helvetica Neue"/>
              <a:cs typeface="Helvetica Neue"/>
              <a:sym typeface="Helvetica Neue"/>
            </a:endParaRPr>
          </a:p>
        </p:txBody>
      </p:sp>
      <p:sp>
        <p:nvSpPr>
          <p:cNvPr id="144" name="Shape 144"/>
          <p:cNvSpPr/>
          <p:nvPr/>
        </p:nvSpPr>
        <p:spPr>
          <a:xfrm>
            <a:off x="14608349" y="10674272"/>
            <a:ext cx="6773743" cy="2361342"/>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45" name="Shape 145"/>
          <p:cNvSpPr/>
          <p:nvPr/>
        </p:nvSpPr>
        <p:spPr>
          <a:xfrm>
            <a:off x="14865178" y="11101099"/>
            <a:ext cx="6260083" cy="1467021"/>
          </a:xfrm>
          <a:prstGeom prst="rect">
            <a:avLst/>
          </a:prstGeom>
          <a:noFill/>
          <a:ln>
            <a:noFill/>
          </a:ln>
        </p:spPr>
        <p:txBody>
          <a:bodyPr wrap="square" lIns="71425" tIns="71425" rIns="71425" bIns="71425" anchor="ctr" anchorCtr="0">
            <a:noAutofit/>
          </a:bodyPr>
          <a:lstStyle/>
          <a:p>
            <a:pPr lvl="0" algn="just">
              <a:buClr>
                <a:srgbClr val="000000"/>
              </a:buClr>
            </a:pPr>
            <a:r>
              <a:rPr lang="en-US" sz="2400" dirty="0">
                <a:latin typeface="Verdana" panose="020B0604030504040204" pitchFamily="34" charset="0"/>
                <a:ea typeface="Verdana" panose="020B0604030504040204" pitchFamily="34" charset="0"/>
              </a:rPr>
              <a:t>open community refers to the opportunity for anyone to join and contribute to the collaborative </a:t>
            </a:r>
            <a:r>
              <a:rPr lang="en-US" sz="2400" dirty="0" smtClean="0">
                <a:latin typeface="Verdana" panose="020B0604030504040204" pitchFamily="34" charset="0"/>
                <a:ea typeface="Verdana" panose="020B0604030504040204" pitchFamily="34" charset="0"/>
              </a:rPr>
              <a:t>effort.</a:t>
            </a:r>
            <a:endParaRPr lang="en-US" sz="24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147" name="Shape 147"/>
          <p:cNvSpPr/>
          <p:nvPr/>
        </p:nvSpPr>
        <p:spPr>
          <a:xfrm>
            <a:off x="1215946" y="2894494"/>
            <a:ext cx="14989685" cy="1565276"/>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00000"/>
              </a:buClr>
              <a:buFont typeface="Helvetica Neue"/>
              <a:buNone/>
            </a:pPr>
            <a:r>
              <a:rPr lang="en-US" sz="8000" b="1" i="0" u="none" strike="noStrike" cap="none" dirty="0">
                <a:solidFill>
                  <a:schemeClr val="accent6">
                    <a:lumMod val="40000"/>
                    <a:lumOff val="60000"/>
                  </a:schemeClr>
                </a:solidFill>
                <a:latin typeface="Helvetica Neue"/>
                <a:ea typeface="Helvetica Neue"/>
                <a:cs typeface="Helvetica Neue"/>
                <a:sym typeface="Helvetica Neue"/>
              </a:rPr>
              <a:t>OpenStack is open source</a:t>
            </a:r>
          </a:p>
        </p:txBody>
      </p:sp>
      <p:sp>
        <p:nvSpPr>
          <p:cNvPr id="149" name="Shape 149"/>
          <p:cNvSpPr/>
          <p:nvPr/>
        </p:nvSpPr>
        <p:spPr>
          <a:xfrm>
            <a:off x="18364641"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50" name="Shape 150"/>
          <p:cNvSpPr/>
          <p:nvPr/>
        </p:nvSpPr>
        <p:spPr>
          <a:xfrm>
            <a:off x="14113077"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51" name="Shape 151"/>
          <p:cNvSpPr/>
          <p:nvPr/>
        </p:nvSpPr>
        <p:spPr>
          <a:xfrm>
            <a:off x="9830020"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52" name="Shape 152"/>
          <p:cNvSpPr/>
          <p:nvPr/>
        </p:nvSpPr>
        <p:spPr>
          <a:xfrm>
            <a:off x="5578456"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153" name="Shape 153"/>
          <p:cNvSpPr/>
          <p:nvPr/>
        </p:nvSpPr>
        <p:spPr>
          <a:xfrm>
            <a:off x="1295400" y="1906546"/>
            <a:ext cx="4723960" cy="1023525"/>
          </a:xfrm>
          <a:prstGeom prst="rightArrow">
            <a:avLst>
              <a:gd name="adj1" fmla="val 100000"/>
              <a:gd name="adj2" fmla="val 38462"/>
            </a:avLst>
          </a:prstGeom>
          <a:solidFill>
            <a:srgbClr val="29A6D6"/>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154" name="Shape 154"/>
          <p:cNvSpPr/>
          <p:nvPr/>
        </p:nvSpPr>
        <p:spPr>
          <a:xfrm>
            <a:off x="2548670" y="2130970"/>
            <a:ext cx="1946927"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0" i="0" u="none" strike="noStrike" cap="none" baseline="-25000">
                <a:solidFill>
                  <a:srgbClr val="FFFFFF"/>
                </a:solidFill>
                <a:latin typeface="Helvetica Neue"/>
                <a:ea typeface="Helvetica Neue"/>
                <a:cs typeface="Helvetica Neue"/>
                <a:sym typeface="Helvetica Neue"/>
              </a:rPr>
              <a:t>WHAT IT IS</a:t>
            </a:r>
          </a:p>
        </p:txBody>
      </p:sp>
      <p:sp>
        <p:nvSpPr>
          <p:cNvPr id="155" name="Shape 155"/>
          <p:cNvSpPr/>
          <p:nvPr/>
        </p:nvSpPr>
        <p:spPr>
          <a:xfrm>
            <a:off x="6997705" y="2130970"/>
            <a:ext cx="2149854"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WHY USE IT</a:t>
            </a:r>
          </a:p>
        </p:txBody>
      </p:sp>
      <p:sp>
        <p:nvSpPr>
          <p:cNvPr id="156" name="Shape 156"/>
          <p:cNvSpPr/>
          <p:nvPr/>
        </p:nvSpPr>
        <p:spPr>
          <a:xfrm>
            <a:off x="10666514" y="2130970"/>
            <a:ext cx="3050972"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THE COMMUNITY</a:t>
            </a:r>
          </a:p>
        </p:txBody>
      </p:sp>
      <p:sp>
        <p:nvSpPr>
          <p:cNvPr id="157" name="Shape 157"/>
          <p:cNvSpPr/>
          <p:nvPr/>
        </p:nvSpPr>
        <p:spPr>
          <a:xfrm>
            <a:off x="14887584" y="2130970"/>
            <a:ext cx="3426521"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USING OPENSTACK</a:t>
            </a:r>
          </a:p>
        </p:txBody>
      </p:sp>
      <p:sp>
        <p:nvSpPr>
          <p:cNvPr id="158" name="Shape 158"/>
          <p:cNvSpPr/>
          <p:nvPr/>
        </p:nvSpPr>
        <p:spPr>
          <a:xfrm>
            <a:off x="20311669" y="2130970"/>
            <a:ext cx="1070423"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FAQS</a:t>
            </a:r>
          </a:p>
        </p:txBody>
      </p:sp>
      <p:sp>
        <p:nvSpPr>
          <p:cNvPr id="39" name="Shape 146"/>
          <p:cNvSpPr/>
          <p:nvPr/>
        </p:nvSpPr>
        <p:spPr>
          <a:xfrm>
            <a:off x="4527101" y="10718376"/>
            <a:ext cx="53594" cy="2353928"/>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 name="Shape 146"/>
          <p:cNvSpPr/>
          <p:nvPr/>
        </p:nvSpPr>
        <p:spPr>
          <a:xfrm>
            <a:off x="4478796" y="6668797"/>
            <a:ext cx="53594" cy="2353928"/>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 name="Shape 146"/>
          <p:cNvSpPr/>
          <p:nvPr/>
        </p:nvSpPr>
        <p:spPr>
          <a:xfrm>
            <a:off x="14608349" y="10657646"/>
            <a:ext cx="53594" cy="2353928"/>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45" name="Shape 89"/>
          <p:cNvCxnSpPr/>
          <p:nvPr/>
        </p:nvCxnSpPr>
        <p:spPr>
          <a:xfrm>
            <a:off x="1335854" y="4380709"/>
            <a:ext cx="2162712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6" name="Shape 134"/>
          <p:cNvCxnSpPr/>
          <p:nvPr/>
        </p:nvCxnSpPr>
        <p:spPr>
          <a:xfrm flipH="1" flipV="1">
            <a:off x="16513470" y="4828479"/>
            <a:ext cx="42218" cy="5460545"/>
          </a:xfrm>
          <a:prstGeom prst="straightConnector1">
            <a:avLst/>
          </a:prstGeom>
          <a:noFill/>
          <a:ln w="12700" cap="flat" cmpd="sng">
            <a:solidFill>
              <a:srgbClr val="FFFFFF"/>
            </a:solidFill>
            <a:prstDash val="solid"/>
            <a:miter lim="8000"/>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p:nvPr/>
        </p:nvSpPr>
        <p:spPr>
          <a:xfrm>
            <a:off x="1364471" y="7442173"/>
            <a:ext cx="6661949" cy="2592492"/>
          </a:xfrm>
          <a:prstGeom prst="rect">
            <a:avLst/>
          </a:prstGeom>
          <a:solidFill>
            <a:srgbClr val="FFFFFF"/>
          </a:solidFill>
          <a:ln>
            <a:noFill/>
          </a:ln>
          <a:effectLst>
            <a:outerShdw blurRad="127000" dist="25400" dir="5400000" rotWithShape="0">
              <a:srgbClr val="000000">
                <a:alpha val="32941"/>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 name="Shape 65"/>
          <p:cNvSpPr/>
          <p:nvPr/>
        </p:nvSpPr>
        <p:spPr>
          <a:xfrm>
            <a:off x="1362250" y="7725698"/>
            <a:ext cx="60525" cy="1776165"/>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300" b="0" i="0" u="none" strike="noStrike" cap="none">
                <a:solidFill>
                  <a:srgbClr val="FFFFFF"/>
                </a:solidFill>
                <a:latin typeface="Helvetica Neue"/>
                <a:ea typeface="Helvetica Neue"/>
                <a:cs typeface="Helvetica Neue"/>
                <a:sym typeface="Helvetica Neue"/>
              </a:rPr>
              <a:t> </a:t>
            </a:r>
          </a:p>
        </p:txBody>
      </p:sp>
      <p:sp>
        <p:nvSpPr>
          <p:cNvPr id="66" name="Shape 66"/>
          <p:cNvSpPr/>
          <p:nvPr/>
        </p:nvSpPr>
        <p:spPr>
          <a:xfrm>
            <a:off x="0" y="-347"/>
            <a:ext cx="24384000" cy="250280"/>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7" name="Shape 67"/>
          <p:cNvSpPr/>
          <p:nvPr/>
        </p:nvSpPr>
        <p:spPr>
          <a:xfrm>
            <a:off x="1319242" y="-110770"/>
            <a:ext cx="3876569" cy="1215212"/>
          </a:xfrm>
          <a:prstGeom prst="rect">
            <a:avLst/>
          </a:prstGeom>
          <a:solidFill>
            <a:srgbClr val="FFFFFF"/>
          </a:solidFill>
          <a:ln>
            <a:noFill/>
          </a:ln>
          <a:effectLst>
            <a:outerShdw blurRad="127000" dist="25400" dir="5400000" rotWithShape="0">
              <a:srgbClr val="000000">
                <a:alpha val="32941"/>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68" name="Shape 68"/>
          <p:cNvPicPr preferRelativeResize="0"/>
          <p:nvPr/>
        </p:nvPicPr>
        <p:blipFill rotWithShape="1">
          <a:blip r:embed="rId3">
            <a:alphaModFix/>
          </a:blip>
          <a:srcRect/>
          <a:stretch/>
        </p:blipFill>
        <p:spPr>
          <a:xfrm>
            <a:off x="1689164" y="256085"/>
            <a:ext cx="3136727" cy="557700"/>
          </a:xfrm>
          <a:prstGeom prst="rect">
            <a:avLst/>
          </a:prstGeom>
          <a:noFill/>
          <a:ln>
            <a:noFill/>
          </a:ln>
        </p:spPr>
      </p:pic>
      <p:sp>
        <p:nvSpPr>
          <p:cNvPr id="69" name="Shape 69"/>
          <p:cNvSpPr/>
          <p:nvPr/>
        </p:nvSpPr>
        <p:spPr>
          <a:xfrm>
            <a:off x="1221436" y="3179388"/>
            <a:ext cx="15276955" cy="1565276"/>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8000" b="1" dirty="0" smtClean="0">
                <a:solidFill>
                  <a:schemeClr val="accent6">
                    <a:lumMod val="40000"/>
                    <a:lumOff val="60000"/>
                  </a:schemeClr>
                </a:solidFill>
                <a:latin typeface="Helvetica Neue"/>
                <a:ea typeface="Helvetica Neue"/>
                <a:cs typeface="Helvetica Neue"/>
                <a:sym typeface="Helvetica Neue"/>
              </a:rPr>
              <a:t>OpenStack Cloud Models</a:t>
            </a:r>
            <a:endParaRPr lang="en-US" sz="8000" b="1" i="0" u="none" strike="noStrike" cap="none" dirty="0">
              <a:solidFill>
                <a:schemeClr val="accent6">
                  <a:lumMod val="40000"/>
                  <a:lumOff val="60000"/>
                </a:schemeClr>
              </a:solidFill>
              <a:latin typeface="Helvetica Neue"/>
              <a:ea typeface="Helvetica Neue"/>
              <a:cs typeface="Helvetica Neue"/>
              <a:sym typeface="Helvetica Neue"/>
            </a:endParaRPr>
          </a:p>
        </p:txBody>
      </p:sp>
      <p:sp>
        <p:nvSpPr>
          <p:cNvPr id="70" name="Shape 70"/>
          <p:cNvSpPr/>
          <p:nvPr/>
        </p:nvSpPr>
        <p:spPr>
          <a:xfrm>
            <a:off x="18364640" y="1906546"/>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1" name="Shape 71"/>
          <p:cNvSpPr/>
          <p:nvPr/>
        </p:nvSpPr>
        <p:spPr>
          <a:xfrm>
            <a:off x="14113076" y="1906546"/>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2" name="Shape 72"/>
          <p:cNvSpPr/>
          <p:nvPr/>
        </p:nvSpPr>
        <p:spPr>
          <a:xfrm>
            <a:off x="9830020" y="1906546"/>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3" name="Shape 73"/>
          <p:cNvSpPr/>
          <p:nvPr/>
        </p:nvSpPr>
        <p:spPr>
          <a:xfrm>
            <a:off x="5578455" y="1906546"/>
            <a:ext cx="4723960" cy="1023524"/>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4" name="Shape 74"/>
          <p:cNvSpPr/>
          <p:nvPr/>
        </p:nvSpPr>
        <p:spPr>
          <a:xfrm>
            <a:off x="1295400" y="1906546"/>
            <a:ext cx="4723960" cy="1023524"/>
          </a:xfrm>
          <a:prstGeom prst="rightArrow">
            <a:avLst>
              <a:gd name="adj1" fmla="val 100000"/>
              <a:gd name="adj2" fmla="val 38462"/>
            </a:avLst>
          </a:prstGeom>
          <a:solidFill>
            <a:srgbClr val="29A6D6"/>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75" name="Shape 75"/>
          <p:cNvSpPr/>
          <p:nvPr/>
        </p:nvSpPr>
        <p:spPr>
          <a:xfrm>
            <a:off x="2548669" y="2130969"/>
            <a:ext cx="1946927"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700" b="0" i="0" u="none" strike="noStrike" cap="none" baseline="-25000">
                <a:solidFill>
                  <a:srgbClr val="FFFFFF"/>
                </a:solidFill>
                <a:latin typeface="Helvetica Neue"/>
                <a:ea typeface="Helvetica Neue"/>
                <a:cs typeface="Helvetica Neue"/>
                <a:sym typeface="Helvetica Neue"/>
              </a:rPr>
              <a:t>WHAT IT IS</a:t>
            </a:r>
          </a:p>
        </p:txBody>
      </p:sp>
      <p:sp>
        <p:nvSpPr>
          <p:cNvPr id="76" name="Shape 76"/>
          <p:cNvSpPr/>
          <p:nvPr/>
        </p:nvSpPr>
        <p:spPr>
          <a:xfrm>
            <a:off x="6997704" y="2130969"/>
            <a:ext cx="2149854"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WHY USE IT</a:t>
            </a:r>
          </a:p>
        </p:txBody>
      </p:sp>
      <p:sp>
        <p:nvSpPr>
          <p:cNvPr id="77" name="Shape 77"/>
          <p:cNvSpPr/>
          <p:nvPr/>
        </p:nvSpPr>
        <p:spPr>
          <a:xfrm>
            <a:off x="10666514" y="2130969"/>
            <a:ext cx="3050971"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THE COMMUNITY</a:t>
            </a:r>
          </a:p>
        </p:txBody>
      </p:sp>
      <p:sp>
        <p:nvSpPr>
          <p:cNvPr id="78" name="Shape 78"/>
          <p:cNvSpPr/>
          <p:nvPr/>
        </p:nvSpPr>
        <p:spPr>
          <a:xfrm>
            <a:off x="14887584" y="2130969"/>
            <a:ext cx="3426520"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USING OPENSTACK</a:t>
            </a:r>
          </a:p>
        </p:txBody>
      </p:sp>
      <p:sp>
        <p:nvSpPr>
          <p:cNvPr id="79" name="Shape 79"/>
          <p:cNvSpPr/>
          <p:nvPr/>
        </p:nvSpPr>
        <p:spPr>
          <a:xfrm>
            <a:off x="20311668" y="2130969"/>
            <a:ext cx="1070423" cy="5746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FAQS</a:t>
            </a:r>
          </a:p>
        </p:txBody>
      </p:sp>
      <p:sp>
        <p:nvSpPr>
          <p:cNvPr id="80" name="Shape 80"/>
          <p:cNvSpPr/>
          <p:nvPr/>
        </p:nvSpPr>
        <p:spPr>
          <a:xfrm>
            <a:off x="1689164" y="7740459"/>
            <a:ext cx="6083236" cy="1995918"/>
          </a:xfrm>
          <a:prstGeom prst="rect">
            <a:avLst/>
          </a:prstGeom>
          <a:noFill/>
          <a:ln>
            <a:noFill/>
          </a:ln>
        </p:spPr>
        <p:txBody>
          <a:bodyPr lIns="71425" tIns="71425" rIns="71425" bIns="71425" anchor="ctr" anchorCtr="0">
            <a:noAutofit/>
          </a:bodyPr>
          <a:lstStyle/>
          <a:p>
            <a:pPr lvl="0" algn="just">
              <a:buClr>
                <a:srgbClr val="000000"/>
              </a:buClr>
              <a:buSzPct val="25000"/>
            </a:pPr>
            <a:r>
              <a:rPr lang="en-US" sz="2900" b="1" i="0" u="none" strike="noStrike" cap="none" dirty="0">
                <a:solidFill>
                  <a:srgbClr val="000000"/>
                </a:solidFill>
                <a:latin typeface="Helvetica Neue"/>
                <a:ea typeface="Helvetica Neue"/>
                <a:cs typeface="Helvetica Neue"/>
                <a:sym typeface="Helvetica Neue"/>
              </a:rPr>
              <a:t>Public </a:t>
            </a:r>
            <a:r>
              <a:rPr lang="en-US" sz="2900" b="1" i="0" u="none" strike="noStrike" cap="none" dirty="0" smtClean="0">
                <a:solidFill>
                  <a:srgbClr val="000000"/>
                </a:solidFill>
                <a:latin typeface="Helvetica Neue"/>
                <a:ea typeface="Helvetica Neue"/>
                <a:cs typeface="Helvetica Neue"/>
                <a:sym typeface="Helvetica Neue"/>
              </a:rPr>
              <a:t>cloud</a:t>
            </a:r>
            <a:r>
              <a:rPr lang="en-US" sz="2900" b="0" i="0" u="none" strike="noStrike" cap="none" dirty="0" smtClean="0">
                <a:solidFill>
                  <a:srgbClr val="000000"/>
                </a:solidFill>
                <a:latin typeface="Helvetica Neue"/>
                <a:ea typeface="Helvetica Neue"/>
                <a:cs typeface="Helvetica Neue"/>
                <a:sym typeface="Helvetica Neue"/>
              </a:rPr>
              <a:t>: </a:t>
            </a:r>
            <a:r>
              <a:rPr lang="en-US" sz="2400" dirty="0">
                <a:latin typeface="Verdana" panose="020B0604030504040204" pitchFamily="34" charset="0"/>
                <a:ea typeface="Verdana" panose="020B0604030504040204" pitchFamily="34" charset="0"/>
              </a:rPr>
              <a:t> In a public cloud, you share the same hardware, storage and network devices with other </a:t>
            </a:r>
            <a:r>
              <a:rPr lang="en-US" sz="2400" dirty="0" smtClean="0">
                <a:latin typeface="Verdana" panose="020B0604030504040204" pitchFamily="34" charset="0"/>
                <a:ea typeface="Verdana" panose="020B0604030504040204" pitchFamily="34" charset="0"/>
              </a:rPr>
              <a:t>organizations</a:t>
            </a:r>
            <a:r>
              <a:rPr lang="en-US" sz="29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a:t>
            </a:r>
            <a:r>
              <a:rPr lang="en-US" sz="3200" dirty="0">
                <a:latin typeface="Verdana" panose="020B0604030504040204" pitchFamily="34" charset="0"/>
                <a:ea typeface="Verdana" panose="020B0604030504040204" pitchFamily="34" charset="0"/>
                <a:cs typeface="Helvetica Neue"/>
                <a:sym typeface="Helvetica Neue"/>
              </a:rPr>
              <a:t> </a:t>
            </a:r>
            <a:r>
              <a:rPr lang="en-US" sz="2400" dirty="0">
                <a:latin typeface="Verdana" panose="020B0604030504040204" pitchFamily="34" charset="0"/>
                <a:ea typeface="Verdana" panose="020B0604030504040204" pitchFamily="34" charset="0"/>
                <a:cs typeface="Helvetica Neue"/>
                <a:sym typeface="Helvetica Neue"/>
              </a:rPr>
              <a:t>it is shared resource, “pay-as-you-go” models are common. </a:t>
            </a:r>
            <a:endParaRPr lang="en-US" sz="24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82" name="Shape 82"/>
          <p:cNvSpPr/>
          <p:nvPr/>
        </p:nvSpPr>
        <p:spPr>
          <a:xfrm>
            <a:off x="8590657" y="7530016"/>
            <a:ext cx="6661949" cy="2592490"/>
          </a:xfrm>
          <a:prstGeom prst="rect">
            <a:avLst/>
          </a:prstGeom>
          <a:solidFill>
            <a:srgbClr val="FFFFFF"/>
          </a:solidFill>
          <a:ln>
            <a:noFill/>
          </a:ln>
          <a:effectLst>
            <a:outerShdw blurRad="127000" dist="25400" dir="5400000" rotWithShape="0">
              <a:srgbClr val="000000">
                <a:alpha val="32941"/>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 name="Shape 83"/>
          <p:cNvSpPr/>
          <p:nvPr/>
        </p:nvSpPr>
        <p:spPr>
          <a:xfrm>
            <a:off x="8735723" y="7725698"/>
            <a:ext cx="60525" cy="1776165"/>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300" b="0" i="0" u="none" strike="noStrike" cap="none">
                <a:solidFill>
                  <a:srgbClr val="FFFFFF"/>
                </a:solidFill>
                <a:latin typeface="Helvetica Neue"/>
                <a:ea typeface="Helvetica Neue"/>
                <a:cs typeface="Helvetica Neue"/>
                <a:sym typeface="Helvetica Neue"/>
              </a:rPr>
              <a:t> </a:t>
            </a:r>
          </a:p>
        </p:txBody>
      </p:sp>
      <p:sp>
        <p:nvSpPr>
          <p:cNvPr id="84" name="Shape 84"/>
          <p:cNvSpPr/>
          <p:nvPr/>
        </p:nvSpPr>
        <p:spPr>
          <a:xfrm>
            <a:off x="9083801" y="7740459"/>
            <a:ext cx="6112655" cy="1872993"/>
          </a:xfrm>
          <a:prstGeom prst="rect">
            <a:avLst/>
          </a:prstGeom>
          <a:noFill/>
          <a:ln>
            <a:noFill/>
          </a:ln>
        </p:spPr>
        <p:txBody>
          <a:bodyPr lIns="71425" tIns="71425" rIns="71425" bIns="71425" anchor="ctr" anchorCtr="0">
            <a:noAutofit/>
          </a:bodyPr>
          <a:lstStyle/>
          <a:p>
            <a:pPr marL="0" marR="0" lvl="0" indent="0" algn="just" rtl="0">
              <a:lnSpc>
                <a:spcPct val="100000"/>
              </a:lnSpc>
              <a:spcBef>
                <a:spcPts val="0"/>
              </a:spcBef>
              <a:spcAft>
                <a:spcPts val="0"/>
              </a:spcAft>
              <a:buClr>
                <a:srgbClr val="000000"/>
              </a:buClr>
              <a:buSzPct val="25000"/>
              <a:buFont typeface="Helvetica Neue"/>
              <a:buNone/>
            </a:pPr>
            <a:r>
              <a:rPr lang="en-US" sz="2900" b="1"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rPr>
              <a:t>Private </a:t>
            </a:r>
            <a:r>
              <a:rPr lang="en-US" sz="2900" b="1"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Cloud</a:t>
            </a:r>
            <a:r>
              <a:rPr lang="en-US" sz="29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 </a:t>
            </a:r>
            <a:r>
              <a:rPr lang="en-US" sz="2400" dirty="0" smtClean="0">
                <a:latin typeface="Verdana" panose="020B0604030504040204" pitchFamily="34" charset="0"/>
                <a:ea typeface="Verdana" panose="020B0604030504040204" pitchFamily="34" charset="0"/>
                <a:cs typeface="Helvetica Neue"/>
                <a:sym typeface="Helvetica Neue"/>
              </a:rPr>
              <a:t>Private cloud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dedicated </a:t>
            </a:r>
            <a:r>
              <a:rPr lang="en-US" sz="24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rPr>
              <a:t>to a single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users and can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be hosted private cloud in a vendor’s data center or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remotely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managed private cloud</a:t>
            </a:r>
            <a:r>
              <a:rPr lang="en-US" sz="29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a:t>
            </a:r>
            <a:endParaRPr lang="en-US" sz="29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85" name="Shape 85"/>
          <p:cNvSpPr/>
          <p:nvPr/>
        </p:nvSpPr>
        <p:spPr>
          <a:xfrm>
            <a:off x="16111415" y="7442173"/>
            <a:ext cx="6661949" cy="2592491"/>
          </a:xfrm>
          <a:prstGeom prst="rect">
            <a:avLst/>
          </a:prstGeom>
          <a:solidFill>
            <a:srgbClr val="FFFFFF"/>
          </a:solidFill>
          <a:ln>
            <a:noFill/>
          </a:ln>
          <a:effectLst>
            <a:outerShdw blurRad="127000" dist="25400" dir="5400000" rotWithShape="0">
              <a:srgbClr val="000000">
                <a:alpha val="32941"/>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 name="Shape 86"/>
          <p:cNvSpPr/>
          <p:nvPr/>
        </p:nvSpPr>
        <p:spPr>
          <a:xfrm>
            <a:off x="16109196" y="7725698"/>
            <a:ext cx="60525" cy="1776165"/>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300" b="0" i="0" u="none" strike="noStrike" cap="none">
                <a:solidFill>
                  <a:srgbClr val="FFFFFF"/>
                </a:solidFill>
                <a:latin typeface="Helvetica Neue"/>
                <a:ea typeface="Helvetica Neue"/>
                <a:cs typeface="Helvetica Neue"/>
                <a:sym typeface="Helvetica Neue"/>
              </a:rPr>
              <a:t> </a:t>
            </a:r>
          </a:p>
        </p:txBody>
      </p:sp>
      <p:sp>
        <p:nvSpPr>
          <p:cNvPr id="87" name="Shape 87"/>
          <p:cNvSpPr/>
          <p:nvPr/>
        </p:nvSpPr>
        <p:spPr>
          <a:xfrm>
            <a:off x="16476653" y="7580988"/>
            <a:ext cx="5803782" cy="1920875"/>
          </a:xfrm>
          <a:prstGeom prst="rect">
            <a:avLst/>
          </a:prstGeom>
          <a:noFill/>
          <a:ln>
            <a:noFill/>
          </a:ln>
        </p:spPr>
        <p:txBody>
          <a:bodyPr lIns="71425" tIns="71425" rIns="71425" bIns="71425" anchor="ctr" anchorCtr="0">
            <a:noAutofit/>
          </a:bodyPr>
          <a:lstStyle/>
          <a:p>
            <a:pPr marL="0" marR="0" lvl="0" indent="0" algn="just" rtl="0">
              <a:lnSpc>
                <a:spcPct val="100000"/>
              </a:lnSpc>
              <a:spcBef>
                <a:spcPts val="0"/>
              </a:spcBef>
              <a:spcAft>
                <a:spcPts val="0"/>
              </a:spcAft>
              <a:buClr>
                <a:srgbClr val="000000"/>
              </a:buClr>
              <a:buSzPct val="25000"/>
              <a:buFont typeface="Helvetica Neue"/>
              <a:buNone/>
            </a:pPr>
            <a:r>
              <a:rPr lang="en-US" sz="2900" b="1"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rPr>
              <a:t>Hybrid cloud</a:t>
            </a:r>
            <a:r>
              <a:rPr lang="en-US" sz="29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Hybrid Cloud </a:t>
            </a:r>
            <a:r>
              <a:rPr lang="en-US" sz="29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is </a:t>
            </a:r>
            <a:r>
              <a:rPr lang="en-US" sz="24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rPr>
              <a:t>a mix of private cloud and public cloud orchestrated together to meet company </a:t>
            </a:r>
            <a:r>
              <a:rPr lang="en-US" sz="2400" b="0" i="0" u="none" strike="noStrike" cap="none" dirty="0" smtClean="0">
                <a:solidFill>
                  <a:srgbClr val="000000"/>
                </a:solidFill>
                <a:latin typeface="Verdana" panose="020B0604030504040204" pitchFamily="34" charset="0"/>
                <a:ea typeface="Verdana" panose="020B0604030504040204" pitchFamily="34" charset="0"/>
                <a:cs typeface="Helvetica Neue"/>
                <a:sym typeface="Helvetica Neue"/>
              </a:rPr>
              <a:t>needs.</a:t>
            </a:r>
            <a:endParaRPr lang="en-US" sz="2400" b="0" i="0" u="none" strike="noStrike" cap="none" dirty="0">
              <a:solidFill>
                <a:srgbClr val="000000"/>
              </a:solidFill>
              <a:latin typeface="Verdana" panose="020B0604030504040204" pitchFamily="34" charset="0"/>
              <a:ea typeface="Verdana" panose="020B0604030504040204" pitchFamily="34" charset="0"/>
              <a:cs typeface="Helvetica Neue"/>
              <a:sym typeface="Helvetica Neue"/>
            </a:endParaRPr>
          </a:p>
        </p:txBody>
      </p:sp>
      <p:sp>
        <p:nvSpPr>
          <p:cNvPr id="88" name="Shape 88"/>
          <p:cNvSpPr/>
          <p:nvPr/>
        </p:nvSpPr>
        <p:spPr>
          <a:xfrm>
            <a:off x="1424434" y="5422994"/>
            <a:ext cx="21664166" cy="1113601"/>
          </a:xfrm>
          <a:prstGeom prst="rect">
            <a:avLst/>
          </a:prstGeom>
          <a:noFill/>
          <a:ln>
            <a:noFill/>
          </a:ln>
        </p:spPr>
        <p:txBody>
          <a:bodyPr lIns="71425" tIns="71425" rIns="71425" bIns="71425" anchor="ctr" anchorCtr="0">
            <a:noAutofit/>
          </a:bodyPr>
          <a:lstStyle/>
          <a:p>
            <a:pPr lvl="0">
              <a:buClr>
                <a:srgbClr val="010F2B"/>
              </a:buClr>
              <a:buSzPct val="25000"/>
            </a:pPr>
            <a:r>
              <a:rPr lang="en-US" sz="2800" b="0" i="0" u="none" strike="noStrike" cap="none" dirty="0" smtClean="0">
                <a:solidFill>
                  <a:schemeClr val="tx1"/>
                </a:solidFill>
                <a:latin typeface="Verdana" panose="020B0604030504040204" pitchFamily="34" charset="0"/>
                <a:ea typeface="Verdana" panose="020B0604030504040204" pitchFamily="34" charset="0"/>
                <a:cs typeface="Helvetica Neue"/>
                <a:sym typeface="Helvetica Neue"/>
              </a:rPr>
              <a:t>There is a global shift towards cloud. The benefits: Agility, Scalability, Decreased Hardware Costs.</a:t>
            </a:r>
            <a:r>
              <a:rPr lang="en-US" sz="2800" dirty="0">
                <a:solidFill>
                  <a:schemeClr val="tx1"/>
                </a:solidFill>
                <a:latin typeface="Verdana" panose="020B0604030504040204" pitchFamily="34" charset="0"/>
                <a:ea typeface="Verdana" panose="020B0604030504040204" pitchFamily="34" charset="0"/>
              </a:rPr>
              <a:t> OpenStack began in 2010 as a joint project of Rackspace Hosting and </a:t>
            </a:r>
            <a:r>
              <a:rPr lang="en-US" sz="2800" dirty="0" smtClean="0">
                <a:solidFill>
                  <a:schemeClr val="tx1"/>
                </a:solidFill>
                <a:latin typeface="Verdana" panose="020B0604030504040204" pitchFamily="34" charset="0"/>
                <a:ea typeface="Verdana" panose="020B0604030504040204" pitchFamily="34" charset="0"/>
              </a:rPr>
              <a:t>NASA.</a:t>
            </a:r>
            <a:r>
              <a:rPr lang="en-US" sz="2800" i="0" u="none" strike="noStrike" cap="none" dirty="0" smtClean="0">
                <a:solidFill>
                  <a:schemeClr val="tx1"/>
                </a:solidFill>
                <a:latin typeface="Verdana" panose="020B0604030504040204" pitchFamily="34" charset="0"/>
                <a:ea typeface="Verdana" panose="020B0604030504040204" pitchFamily="34" charset="0"/>
                <a:cs typeface="Helvetica Neue"/>
                <a:sym typeface="Helvetica Neue"/>
              </a:rPr>
              <a:t> </a:t>
            </a:r>
            <a:endParaRPr lang="en-US" sz="2800" i="0" u="none" strike="noStrike" cap="none" dirty="0">
              <a:solidFill>
                <a:schemeClr val="tx1"/>
              </a:solidFill>
              <a:latin typeface="Verdana" panose="020B0604030504040204" pitchFamily="34" charset="0"/>
              <a:ea typeface="Verdana" panose="020B0604030504040204" pitchFamily="34" charset="0"/>
              <a:cs typeface="Helvetica Neue"/>
              <a:sym typeface="Helvetica Neue"/>
            </a:endParaRPr>
          </a:p>
        </p:txBody>
      </p:sp>
      <p:cxnSp>
        <p:nvCxnSpPr>
          <p:cNvPr id="89" name="Shape 89"/>
          <p:cNvCxnSpPr/>
          <p:nvPr/>
        </p:nvCxnSpPr>
        <p:spPr>
          <a:xfrm>
            <a:off x="1270435" y="4971910"/>
            <a:ext cx="2162712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0" name="Shape 90"/>
          <p:cNvSpPr/>
          <p:nvPr/>
        </p:nvSpPr>
        <p:spPr>
          <a:xfrm>
            <a:off x="4283748" y="10041439"/>
            <a:ext cx="15445209" cy="381847"/>
          </a:xfrm>
          <a:custGeom>
            <a:avLst/>
            <a:gdLst/>
            <a:ahLst/>
            <a:cxnLst/>
            <a:rect l="0" t="0" r="0" b="0"/>
            <a:pathLst>
              <a:path w="120000" h="120000" extrusionOk="0">
                <a:moveTo>
                  <a:pt x="0" y="0"/>
                </a:moveTo>
                <a:lnTo>
                  <a:pt x="0" y="120000"/>
                </a:lnTo>
                <a:lnTo>
                  <a:pt x="120000" y="120000"/>
                </a:lnTo>
                <a:lnTo>
                  <a:pt x="120000" y="7911"/>
                </a:lnTo>
              </a:path>
            </a:pathLst>
          </a:custGeom>
          <a:noFill/>
          <a:ln w="12700" cap="flat" cmpd="sng">
            <a:solidFill>
              <a:srgbClr val="29A6D6"/>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a:buNone/>
            </a:pPr>
            <a:endParaRPr sz="3200" b="0" i="0" u="none" strike="noStrike" cap="none">
              <a:solidFill>
                <a:srgbClr val="000000"/>
              </a:solidFill>
              <a:latin typeface="Helvetica Neue"/>
              <a:ea typeface="Helvetica Neue"/>
              <a:cs typeface="Helvetica Neue"/>
              <a:sym typeface="Helvetica Neue"/>
            </a:endParaRPr>
          </a:p>
        </p:txBody>
      </p:sp>
      <p:cxnSp>
        <p:nvCxnSpPr>
          <p:cNvPr id="91" name="Shape 91"/>
          <p:cNvCxnSpPr/>
          <p:nvPr/>
        </p:nvCxnSpPr>
        <p:spPr>
          <a:xfrm rot="10800000" flipH="1">
            <a:off x="12006354" y="10203572"/>
            <a:ext cx="0" cy="647700"/>
          </a:xfrm>
          <a:prstGeom prst="straightConnector1">
            <a:avLst/>
          </a:prstGeom>
          <a:noFill/>
          <a:ln w="12700" cap="flat" cmpd="sng">
            <a:solidFill>
              <a:srgbClr val="29A6D6"/>
            </a:solidFill>
            <a:prstDash val="solid"/>
            <a:miter/>
            <a:headEnd type="none" w="med" len="med"/>
            <a:tailEnd type="none" w="med" len="med"/>
          </a:ln>
        </p:spPr>
      </p:cxnSp>
      <p:sp>
        <p:nvSpPr>
          <p:cNvPr id="92" name="Shape 92"/>
          <p:cNvSpPr/>
          <p:nvPr/>
        </p:nvSpPr>
        <p:spPr>
          <a:xfrm>
            <a:off x="10321879" y="10781670"/>
            <a:ext cx="3395606" cy="721394"/>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29A6D6"/>
              </a:buClr>
              <a:buSzPct val="25000"/>
              <a:buFont typeface="Helvetica Neue"/>
              <a:buNone/>
            </a:pPr>
            <a:r>
              <a:rPr lang="en-US" sz="2800" b="0" i="0" u="none" strike="noStrike" cap="none" dirty="0">
                <a:solidFill>
                  <a:srgbClr val="29A6D6"/>
                </a:solidFill>
                <a:latin typeface="Helvetica Neue"/>
                <a:ea typeface="Helvetica Neue"/>
                <a:cs typeface="Helvetica Neue"/>
                <a:sym typeface="Helvetica Neue"/>
              </a:rPr>
              <a:t>3 CLOUD MODELS</a:t>
            </a:r>
          </a:p>
        </p:txBody>
      </p:sp>
      <p:sp>
        <p:nvSpPr>
          <p:cNvPr id="30" name="Shape 83"/>
          <p:cNvSpPr/>
          <p:nvPr/>
        </p:nvSpPr>
        <p:spPr>
          <a:xfrm flipH="1">
            <a:off x="1379767" y="5441084"/>
            <a:ext cx="45719" cy="1031227"/>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300" b="0" i="0" u="none" strike="noStrike" cap="none">
                <a:solidFill>
                  <a:srgbClr val="FFFFFF"/>
                </a:solidFill>
                <a:latin typeface="Helvetica Neue"/>
                <a:ea typeface="Helvetica Neue"/>
                <a:cs typeface="Helvetica Neue"/>
                <a:sym typeface="Helvetica Neue"/>
              </a:rPr>
              <a:t> </a:t>
            </a:r>
          </a:p>
        </p:txBody>
      </p:sp>
    </p:spTree>
    <p:extLst>
      <p:ext uri="{BB962C8B-B14F-4D97-AF65-F5344CB8AC3E}">
        <p14:creationId xmlns:p14="http://schemas.microsoft.com/office/powerpoint/2010/main" val="118037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p:nvPr/>
        </p:nvSpPr>
        <p:spPr>
          <a:xfrm>
            <a:off x="0" y="-347"/>
            <a:ext cx="24384000" cy="250200"/>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2" name="Shape 242"/>
          <p:cNvSpPr/>
          <p:nvPr/>
        </p:nvSpPr>
        <p:spPr>
          <a:xfrm>
            <a:off x="1319242" y="-110770"/>
            <a:ext cx="3876600" cy="1215300"/>
          </a:xfrm>
          <a:prstGeom prst="rect">
            <a:avLst/>
          </a:prstGeom>
          <a:solidFill>
            <a:srgbClr val="FFFFFF"/>
          </a:solidFill>
          <a:ln>
            <a:noFill/>
          </a:ln>
          <a:effectLst>
            <a:outerShdw blurRad="127000" dist="25400" dir="5400000" rotWithShape="0">
              <a:srgbClr val="000000">
                <a:alpha val="32940"/>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43" name="Shape 243"/>
          <p:cNvPicPr preferRelativeResize="0"/>
          <p:nvPr/>
        </p:nvPicPr>
        <p:blipFill rotWithShape="1">
          <a:blip r:embed="rId3">
            <a:alphaModFix/>
          </a:blip>
          <a:srcRect/>
          <a:stretch/>
        </p:blipFill>
        <p:spPr>
          <a:xfrm>
            <a:off x="1689164" y="256085"/>
            <a:ext cx="3136800" cy="557700"/>
          </a:xfrm>
          <a:prstGeom prst="rect">
            <a:avLst/>
          </a:prstGeom>
          <a:noFill/>
          <a:ln>
            <a:noFill/>
          </a:ln>
        </p:spPr>
      </p:pic>
      <p:sp>
        <p:nvSpPr>
          <p:cNvPr id="244" name="Shape 244"/>
          <p:cNvSpPr/>
          <p:nvPr/>
        </p:nvSpPr>
        <p:spPr>
          <a:xfrm>
            <a:off x="1295400" y="3200403"/>
            <a:ext cx="20433300" cy="15654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8000" b="1" i="0" u="none" strike="noStrike" cap="none" dirty="0">
                <a:solidFill>
                  <a:schemeClr val="accent6">
                    <a:lumMod val="40000"/>
                    <a:lumOff val="60000"/>
                  </a:schemeClr>
                </a:solidFill>
                <a:latin typeface="Helvetica Neue"/>
                <a:ea typeface="Helvetica Neue"/>
                <a:cs typeface="Helvetica Neue"/>
                <a:sym typeface="Helvetica Neue"/>
              </a:rPr>
              <a:t>What run</a:t>
            </a:r>
            <a:r>
              <a:rPr lang="en-US" sz="8000" b="1" dirty="0">
                <a:solidFill>
                  <a:schemeClr val="accent6">
                    <a:lumMod val="40000"/>
                    <a:lumOff val="60000"/>
                  </a:schemeClr>
                </a:solidFill>
                <a:latin typeface="Helvetica Neue"/>
                <a:ea typeface="Helvetica Neue"/>
                <a:cs typeface="Helvetica Neue"/>
                <a:sym typeface="Helvetica Neue"/>
              </a:rPr>
              <a:t>s</a:t>
            </a:r>
            <a:r>
              <a:rPr lang="en-US" sz="8000" b="1" i="0" u="none" strike="noStrike" cap="none" dirty="0">
                <a:solidFill>
                  <a:schemeClr val="accent6">
                    <a:lumMod val="40000"/>
                    <a:lumOff val="60000"/>
                  </a:schemeClr>
                </a:solidFill>
                <a:latin typeface="Helvetica Neue"/>
                <a:ea typeface="Helvetica Neue"/>
                <a:cs typeface="Helvetica Neue"/>
                <a:sym typeface="Helvetica Neue"/>
              </a:rPr>
              <a:t> on OpenStack?</a:t>
            </a:r>
          </a:p>
        </p:txBody>
      </p:sp>
      <p:sp>
        <p:nvSpPr>
          <p:cNvPr id="245" name="Shape 245"/>
          <p:cNvSpPr/>
          <p:nvPr/>
        </p:nvSpPr>
        <p:spPr>
          <a:xfrm>
            <a:off x="18364640" y="1906546"/>
            <a:ext cx="4724100" cy="1023600"/>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246" name="Shape 246"/>
          <p:cNvSpPr/>
          <p:nvPr/>
        </p:nvSpPr>
        <p:spPr>
          <a:xfrm>
            <a:off x="14113076" y="1906546"/>
            <a:ext cx="4724100" cy="1023600"/>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247" name="Shape 247"/>
          <p:cNvSpPr/>
          <p:nvPr/>
        </p:nvSpPr>
        <p:spPr>
          <a:xfrm>
            <a:off x="9830020" y="1906546"/>
            <a:ext cx="4724100" cy="1023600"/>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248" name="Shape 248"/>
          <p:cNvSpPr/>
          <p:nvPr/>
        </p:nvSpPr>
        <p:spPr>
          <a:xfrm>
            <a:off x="5578455" y="1906546"/>
            <a:ext cx="4724099" cy="1023600"/>
          </a:xfrm>
          <a:prstGeom prst="rightArrow">
            <a:avLst>
              <a:gd name="adj1" fmla="val 100000"/>
              <a:gd name="adj2" fmla="val 38462"/>
            </a:avLst>
          </a:prstGeom>
          <a:solidFill>
            <a:srgbClr val="29A6D6"/>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249" name="Shape 249"/>
          <p:cNvSpPr/>
          <p:nvPr/>
        </p:nvSpPr>
        <p:spPr>
          <a:xfrm>
            <a:off x="1295400" y="1906546"/>
            <a:ext cx="4724100" cy="1023600"/>
          </a:xfrm>
          <a:prstGeom prst="rightArrow">
            <a:avLst>
              <a:gd name="adj1" fmla="val 100000"/>
              <a:gd name="adj2" fmla="val 38462"/>
            </a:avLst>
          </a:prstGeom>
          <a:solidFill>
            <a:srgbClr val="F0F1F2"/>
          </a:solidFill>
          <a:ln w="63500" cap="flat" cmpd="sng">
            <a:solidFill>
              <a:srgbClr val="FFFFFF"/>
            </a:solidFill>
            <a:prstDash val="solid"/>
            <a:miter/>
            <a:headEnd type="none" w="med" len="med"/>
            <a:tailEnd type="none" w="med" len="med"/>
          </a:ln>
        </p:spPr>
        <p:txBody>
          <a:bodyPr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250" name="Shape 250"/>
          <p:cNvSpPr/>
          <p:nvPr/>
        </p:nvSpPr>
        <p:spPr>
          <a:xfrm>
            <a:off x="1372480" y="5582564"/>
            <a:ext cx="25941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TELECOM/NFV</a:t>
            </a:r>
          </a:p>
        </p:txBody>
      </p:sp>
      <p:sp>
        <p:nvSpPr>
          <p:cNvPr id="251" name="Shape 251"/>
          <p:cNvSpPr/>
          <p:nvPr/>
        </p:nvSpPr>
        <p:spPr>
          <a:xfrm>
            <a:off x="6997704" y="2130969"/>
            <a:ext cx="2149800" cy="5748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700" b="0" i="0" u="none" strike="noStrike" cap="none" baseline="-25000">
                <a:solidFill>
                  <a:srgbClr val="FFFFFF"/>
                </a:solidFill>
                <a:latin typeface="Helvetica Neue"/>
                <a:ea typeface="Helvetica Neue"/>
                <a:cs typeface="Helvetica Neue"/>
                <a:sym typeface="Helvetica Neue"/>
              </a:rPr>
              <a:t>WHY USE IT</a:t>
            </a:r>
          </a:p>
        </p:txBody>
      </p:sp>
      <p:sp>
        <p:nvSpPr>
          <p:cNvPr id="252" name="Shape 252"/>
          <p:cNvSpPr/>
          <p:nvPr/>
        </p:nvSpPr>
        <p:spPr>
          <a:xfrm>
            <a:off x="10666514" y="2130969"/>
            <a:ext cx="3051000" cy="5748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THE COMMUNITY</a:t>
            </a:r>
          </a:p>
        </p:txBody>
      </p:sp>
      <p:sp>
        <p:nvSpPr>
          <p:cNvPr id="253" name="Shape 253"/>
          <p:cNvSpPr/>
          <p:nvPr/>
        </p:nvSpPr>
        <p:spPr>
          <a:xfrm>
            <a:off x="14887584" y="2130969"/>
            <a:ext cx="3426600" cy="5748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USING OPENSTACK</a:t>
            </a:r>
          </a:p>
        </p:txBody>
      </p:sp>
      <p:sp>
        <p:nvSpPr>
          <p:cNvPr id="254" name="Shape 254"/>
          <p:cNvSpPr/>
          <p:nvPr/>
        </p:nvSpPr>
        <p:spPr>
          <a:xfrm>
            <a:off x="20311668" y="2130969"/>
            <a:ext cx="1070400" cy="5748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FAQS</a:t>
            </a:r>
          </a:p>
        </p:txBody>
      </p:sp>
      <p:sp>
        <p:nvSpPr>
          <p:cNvPr id="255" name="Shape 255"/>
          <p:cNvSpPr/>
          <p:nvPr/>
        </p:nvSpPr>
        <p:spPr>
          <a:xfrm>
            <a:off x="7266577" y="5582564"/>
            <a:ext cx="4794793"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smtClean="0">
                <a:solidFill>
                  <a:srgbClr val="7030A0"/>
                </a:solidFill>
                <a:latin typeface="Helvetica Neue"/>
                <a:ea typeface="Helvetica Neue"/>
                <a:cs typeface="Helvetica Neue"/>
                <a:sym typeface="Helvetica Neue"/>
              </a:rPr>
              <a:t>High Performance Computing</a:t>
            </a:r>
            <a:endParaRPr lang="en-US" sz="2700" b="0" i="0" u="none" strike="noStrike" cap="none" baseline="-25000" dirty="0">
              <a:solidFill>
                <a:srgbClr val="7030A0"/>
              </a:solidFill>
              <a:latin typeface="Helvetica Neue"/>
              <a:ea typeface="Helvetica Neue"/>
              <a:cs typeface="Helvetica Neue"/>
              <a:sym typeface="Helvetica Neue"/>
            </a:endParaRPr>
          </a:p>
        </p:txBody>
      </p:sp>
      <p:sp>
        <p:nvSpPr>
          <p:cNvPr id="256" name="Shape 256"/>
          <p:cNvSpPr/>
          <p:nvPr/>
        </p:nvSpPr>
        <p:spPr>
          <a:xfrm>
            <a:off x="12854578" y="5582564"/>
            <a:ext cx="33381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ENTERPRISE APPS</a:t>
            </a:r>
          </a:p>
        </p:txBody>
      </p:sp>
      <p:sp>
        <p:nvSpPr>
          <p:cNvPr id="257" name="Shape 257"/>
          <p:cNvSpPr/>
          <p:nvPr/>
        </p:nvSpPr>
        <p:spPr>
          <a:xfrm>
            <a:off x="18442578" y="5582564"/>
            <a:ext cx="17055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BIG DATA</a:t>
            </a:r>
          </a:p>
        </p:txBody>
      </p:sp>
      <p:cxnSp>
        <p:nvCxnSpPr>
          <p:cNvPr id="258" name="Shape 258"/>
          <p:cNvCxnSpPr/>
          <p:nvPr/>
        </p:nvCxnSpPr>
        <p:spPr>
          <a:xfrm>
            <a:off x="1455333" y="6174701"/>
            <a:ext cx="4480200" cy="0"/>
          </a:xfrm>
          <a:prstGeom prst="straightConnector1">
            <a:avLst/>
          </a:prstGeom>
          <a:noFill/>
          <a:ln w="12700" cap="flat" cmpd="sng">
            <a:solidFill>
              <a:srgbClr val="DCDEE0"/>
            </a:solidFill>
            <a:prstDash val="solid"/>
            <a:miter/>
            <a:headEnd type="none" w="med" len="med"/>
            <a:tailEnd type="none" w="med" len="med"/>
          </a:ln>
        </p:spPr>
      </p:cxnSp>
      <p:cxnSp>
        <p:nvCxnSpPr>
          <p:cNvPr id="259" name="Shape 259"/>
          <p:cNvCxnSpPr/>
          <p:nvPr/>
        </p:nvCxnSpPr>
        <p:spPr>
          <a:xfrm>
            <a:off x="7319028" y="6174701"/>
            <a:ext cx="4480200" cy="0"/>
          </a:xfrm>
          <a:prstGeom prst="straightConnector1">
            <a:avLst/>
          </a:prstGeom>
          <a:noFill/>
          <a:ln w="12700" cap="flat" cmpd="sng">
            <a:solidFill>
              <a:srgbClr val="DCDEE0"/>
            </a:solidFill>
            <a:prstDash val="solid"/>
            <a:miter/>
            <a:headEnd type="none" w="med" len="med"/>
            <a:tailEnd type="none" w="med" len="med"/>
          </a:ln>
        </p:spPr>
      </p:cxnSp>
      <p:cxnSp>
        <p:nvCxnSpPr>
          <p:cNvPr id="260" name="Shape 260"/>
          <p:cNvCxnSpPr/>
          <p:nvPr/>
        </p:nvCxnSpPr>
        <p:spPr>
          <a:xfrm>
            <a:off x="18490676" y="6174701"/>
            <a:ext cx="4480200" cy="0"/>
          </a:xfrm>
          <a:prstGeom prst="straightConnector1">
            <a:avLst/>
          </a:prstGeom>
          <a:noFill/>
          <a:ln w="12700" cap="flat" cmpd="sng">
            <a:solidFill>
              <a:srgbClr val="DCDEE0"/>
            </a:solidFill>
            <a:prstDash val="solid"/>
            <a:miter/>
            <a:headEnd type="none" w="med" len="med"/>
            <a:tailEnd type="none" w="med" len="med"/>
          </a:ln>
        </p:spPr>
      </p:cxnSp>
      <p:cxnSp>
        <p:nvCxnSpPr>
          <p:cNvPr id="261" name="Shape 261"/>
          <p:cNvCxnSpPr/>
          <p:nvPr/>
        </p:nvCxnSpPr>
        <p:spPr>
          <a:xfrm>
            <a:off x="12904850" y="6174701"/>
            <a:ext cx="4480199" cy="0"/>
          </a:xfrm>
          <a:prstGeom prst="straightConnector1">
            <a:avLst/>
          </a:prstGeom>
          <a:noFill/>
          <a:ln w="12700" cap="flat" cmpd="sng">
            <a:solidFill>
              <a:srgbClr val="DCDEE0"/>
            </a:solidFill>
            <a:prstDash val="solid"/>
            <a:miter/>
            <a:headEnd type="none" w="med" len="med"/>
            <a:tailEnd type="none" w="med" len="med"/>
          </a:ln>
        </p:spPr>
      </p:cxnSp>
      <p:sp>
        <p:nvSpPr>
          <p:cNvPr id="262" name="Shape 262"/>
          <p:cNvSpPr/>
          <p:nvPr/>
        </p:nvSpPr>
        <p:spPr>
          <a:xfrm>
            <a:off x="2548669" y="2130969"/>
            <a:ext cx="1947000" cy="5748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A6AAA9"/>
              </a:buClr>
              <a:buSzPct val="25000"/>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WHAT IT IS</a:t>
            </a:r>
          </a:p>
        </p:txBody>
      </p:sp>
      <p:sp>
        <p:nvSpPr>
          <p:cNvPr id="263" name="Shape 263"/>
          <p:cNvSpPr/>
          <p:nvPr/>
        </p:nvSpPr>
        <p:spPr>
          <a:xfrm>
            <a:off x="1372480" y="9265564"/>
            <a:ext cx="29817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MULTI-</a:t>
            </a:r>
            <a:r>
              <a:rPr lang="en-US" sz="2700" baseline="-25000" dirty="0">
                <a:solidFill>
                  <a:srgbClr val="7030A0"/>
                </a:solidFill>
                <a:latin typeface="Helvetica Neue"/>
                <a:ea typeface="Helvetica Neue"/>
                <a:cs typeface="Helvetica Neue"/>
                <a:sym typeface="Helvetica Neue"/>
              </a:rPr>
              <a:t>CLOUD</a:t>
            </a:r>
          </a:p>
        </p:txBody>
      </p:sp>
      <p:sp>
        <p:nvSpPr>
          <p:cNvPr id="264" name="Shape 264"/>
          <p:cNvSpPr/>
          <p:nvPr/>
        </p:nvSpPr>
        <p:spPr>
          <a:xfrm>
            <a:off x="7266578" y="9265564"/>
            <a:ext cx="25368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E-COMMERCE</a:t>
            </a:r>
          </a:p>
        </p:txBody>
      </p:sp>
      <p:sp>
        <p:nvSpPr>
          <p:cNvPr id="265" name="Shape 265"/>
          <p:cNvSpPr/>
          <p:nvPr/>
        </p:nvSpPr>
        <p:spPr>
          <a:xfrm>
            <a:off x="12854578" y="9265564"/>
            <a:ext cx="48999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DEVELOPER PRODUCTIVITY</a:t>
            </a:r>
          </a:p>
        </p:txBody>
      </p:sp>
      <p:sp>
        <p:nvSpPr>
          <p:cNvPr id="266" name="Shape 266"/>
          <p:cNvSpPr/>
          <p:nvPr/>
        </p:nvSpPr>
        <p:spPr>
          <a:xfrm>
            <a:off x="18442578" y="9265564"/>
            <a:ext cx="2760000" cy="574800"/>
          </a:xfrm>
          <a:prstGeom prst="rect">
            <a:avLst/>
          </a:prstGeom>
          <a:noFill/>
          <a:ln>
            <a:noFill/>
          </a:ln>
        </p:spPr>
        <p:txBody>
          <a:bodyPr lIns="71425" tIns="71425" rIns="71425" bIns="71425" anchor="ctr" anchorCtr="0">
            <a:noAutofit/>
          </a:bodyPr>
          <a:lstStyle/>
          <a:p>
            <a:pPr marL="0" marR="0" lvl="0" indent="0" algn="l" rtl="0">
              <a:lnSpc>
                <a:spcPct val="100000"/>
              </a:lnSpc>
              <a:spcBef>
                <a:spcPts val="0"/>
              </a:spcBef>
              <a:spcAft>
                <a:spcPts val="0"/>
              </a:spcAft>
              <a:buClr>
                <a:srgbClr val="A6AAA9"/>
              </a:buClr>
              <a:buSzPct val="25000"/>
              <a:buFont typeface="Helvetica Neue"/>
              <a:buNone/>
            </a:pPr>
            <a:r>
              <a:rPr lang="en-US" sz="2700" b="0" i="0" u="none" strike="noStrike" cap="none" baseline="-25000" dirty="0">
                <a:solidFill>
                  <a:srgbClr val="7030A0"/>
                </a:solidFill>
                <a:latin typeface="Helvetica Neue"/>
                <a:ea typeface="Helvetica Neue"/>
                <a:cs typeface="Helvetica Neue"/>
                <a:sym typeface="Helvetica Neue"/>
              </a:rPr>
              <a:t>WEB SERVICES</a:t>
            </a:r>
          </a:p>
        </p:txBody>
      </p:sp>
      <p:cxnSp>
        <p:nvCxnSpPr>
          <p:cNvPr id="267" name="Shape 267"/>
          <p:cNvCxnSpPr/>
          <p:nvPr/>
        </p:nvCxnSpPr>
        <p:spPr>
          <a:xfrm>
            <a:off x="1455333" y="9857702"/>
            <a:ext cx="4480200" cy="0"/>
          </a:xfrm>
          <a:prstGeom prst="straightConnector1">
            <a:avLst/>
          </a:prstGeom>
          <a:noFill/>
          <a:ln w="12700" cap="flat" cmpd="sng">
            <a:solidFill>
              <a:srgbClr val="DCDEE0"/>
            </a:solidFill>
            <a:prstDash val="solid"/>
            <a:miter/>
            <a:headEnd type="none" w="med" len="med"/>
            <a:tailEnd type="none" w="med" len="med"/>
          </a:ln>
        </p:spPr>
      </p:cxnSp>
      <p:cxnSp>
        <p:nvCxnSpPr>
          <p:cNvPr id="268" name="Shape 268"/>
          <p:cNvCxnSpPr/>
          <p:nvPr/>
        </p:nvCxnSpPr>
        <p:spPr>
          <a:xfrm>
            <a:off x="7319028" y="9857702"/>
            <a:ext cx="4480200" cy="0"/>
          </a:xfrm>
          <a:prstGeom prst="straightConnector1">
            <a:avLst/>
          </a:prstGeom>
          <a:noFill/>
          <a:ln w="12700" cap="flat" cmpd="sng">
            <a:solidFill>
              <a:srgbClr val="DCDEE0"/>
            </a:solidFill>
            <a:prstDash val="solid"/>
            <a:miter/>
            <a:headEnd type="none" w="med" len="med"/>
            <a:tailEnd type="none" w="med" len="med"/>
          </a:ln>
        </p:spPr>
      </p:cxnSp>
      <p:cxnSp>
        <p:nvCxnSpPr>
          <p:cNvPr id="269" name="Shape 269"/>
          <p:cNvCxnSpPr/>
          <p:nvPr/>
        </p:nvCxnSpPr>
        <p:spPr>
          <a:xfrm>
            <a:off x="18490676" y="9857702"/>
            <a:ext cx="4480200" cy="0"/>
          </a:xfrm>
          <a:prstGeom prst="straightConnector1">
            <a:avLst/>
          </a:prstGeom>
          <a:noFill/>
          <a:ln w="12700" cap="flat" cmpd="sng">
            <a:solidFill>
              <a:srgbClr val="DCDEE0"/>
            </a:solidFill>
            <a:prstDash val="solid"/>
            <a:miter/>
            <a:headEnd type="none" w="med" len="med"/>
            <a:tailEnd type="none" w="med" len="med"/>
          </a:ln>
        </p:spPr>
      </p:cxnSp>
      <p:cxnSp>
        <p:nvCxnSpPr>
          <p:cNvPr id="270" name="Shape 270"/>
          <p:cNvCxnSpPr/>
          <p:nvPr/>
        </p:nvCxnSpPr>
        <p:spPr>
          <a:xfrm>
            <a:off x="12904850" y="9857702"/>
            <a:ext cx="4480199" cy="0"/>
          </a:xfrm>
          <a:prstGeom prst="straightConnector1">
            <a:avLst/>
          </a:prstGeom>
          <a:noFill/>
          <a:ln w="12700" cap="flat" cmpd="sng">
            <a:solidFill>
              <a:srgbClr val="DCDEE0"/>
            </a:solidFill>
            <a:prstDash val="solid"/>
            <a:miter/>
            <a:headEnd type="none" w="med" len="med"/>
            <a:tailEnd type="none" w="med" len="med"/>
          </a:ln>
        </p:spPr>
      </p:cxnSp>
      <p:sp>
        <p:nvSpPr>
          <p:cNvPr id="271" name="Shape 271"/>
          <p:cNvSpPr/>
          <p:nvPr/>
        </p:nvSpPr>
        <p:spPr>
          <a:xfrm>
            <a:off x="1442719" y="6309003"/>
            <a:ext cx="4480200" cy="904800"/>
          </a:xfrm>
          <a:prstGeom prst="rect">
            <a:avLst/>
          </a:prstGeom>
          <a:noFill/>
          <a:ln>
            <a:noFill/>
          </a:ln>
        </p:spPr>
        <p:txBody>
          <a:bodyPr lIns="71425" tIns="71425" rIns="71425" bIns="71425"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500" b="1" dirty="0">
                <a:latin typeface="Helvetica Neue"/>
                <a:ea typeface="Helvetica Neue"/>
                <a:cs typeface="Helvetica Neue"/>
                <a:sym typeface="Helvetica Neue"/>
              </a:rPr>
              <a:t>86% of telecoms </a:t>
            </a:r>
            <a:r>
              <a:rPr lang="en-US" sz="2500" dirty="0">
                <a:latin typeface="Helvetica Neue"/>
                <a:ea typeface="Helvetica Neue"/>
                <a:cs typeface="Helvetica Neue"/>
                <a:sym typeface="Helvetica Neue"/>
              </a:rPr>
              <a:t>say OpenStack is important to their business; many are using OpenStack to virtualize their networks and implement edge computing to achieve agility significant cost savings. </a:t>
            </a:r>
          </a:p>
        </p:txBody>
      </p:sp>
      <p:sp>
        <p:nvSpPr>
          <p:cNvPr id="272" name="Shape 272"/>
          <p:cNvSpPr/>
          <p:nvPr/>
        </p:nvSpPr>
        <p:spPr>
          <a:xfrm>
            <a:off x="1442719" y="9992003"/>
            <a:ext cx="4480200" cy="2428800"/>
          </a:xfrm>
          <a:prstGeom prst="rect">
            <a:avLst/>
          </a:prstGeom>
          <a:noFill/>
          <a:ln>
            <a:noFill/>
          </a:ln>
        </p:spPr>
        <p:txBody>
          <a:bodyPr lIns="71425" tIns="71425" rIns="71425" bIns="7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500" b="1" i="0" u="none" strike="noStrike" cap="none" dirty="0" err="1">
                <a:solidFill>
                  <a:srgbClr val="000000"/>
                </a:solidFill>
                <a:latin typeface="Helvetica Neue"/>
                <a:ea typeface="Helvetica Neue"/>
                <a:cs typeface="Helvetica Neue"/>
                <a:sym typeface="Helvetica Neue"/>
              </a:rPr>
              <a:t>DigitalFil</a:t>
            </a:r>
            <a:r>
              <a:rPr lang="en-US" sz="2500" b="1" dirty="0" err="1">
                <a:latin typeface="Helvetica Neue"/>
                <a:ea typeface="Helvetica Neue"/>
                <a:cs typeface="Helvetica Neue"/>
                <a:sym typeface="Helvetica Neue"/>
              </a:rPr>
              <a:t>m</a:t>
            </a:r>
            <a:r>
              <a:rPr lang="en-US" sz="2500" b="1" i="0" u="none" strike="noStrike" cap="none" dirty="0">
                <a:solidFill>
                  <a:srgbClr val="000000"/>
                </a:solidFill>
                <a:latin typeface="Helvetica Neue"/>
                <a:ea typeface="Helvetica Neue"/>
                <a:cs typeface="Helvetica Neue"/>
                <a:sym typeface="Helvetica Neue"/>
              </a:rPr>
              <a:t> Tree </a:t>
            </a:r>
            <a:r>
              <a:rPr lang="en-US" sz="2500" b="0" i="0" u="none" strike="noStrike" cap="none" dirty="0">
                <a:solidFill>
                  <a:srgbClr val="000000"/>
                </a:solidFill>
                <a:latin typeface="Helvetica Neue"/>
                <a:ea typeface="Helvetica Neue"/>
                <a:cs typeface="Helvetica Neue"/>
                <a:sym typeface="Helvetica Neue"/>
              </a:rPr>
              <a:t>uses interoperable OpenStack private and public clouds to process thousands of hours of raw footage into a one-hour TV show.</a:t>
            </a:r>
          </a:p>
        </p:txBody>
      </p:sp>
      <p:sp>
        <p:nvSpPr>
          <p:cNvPr id="273" name="Shape 273"/>
          <p:cNvSpPr/>
          <p:nvPr/>
        </p:nvSpPr>
        <p:spPr>
          <a:xfrm>
            <a:off x="7284718" y="9992003"/>
            <a:ext cx="4480200" cy="2047800"/>
          </a:xfrm>
          <a:prstGeom prst="rect">
            <a:avLst/>
          </a:prstGeom>
          <a:noFill/>
          <a:ln>
            <a:noFill/>
          </a:ln>
        </p:spPr>
        <p:txBody>
          <a:bodyPr lIns="71425" tIns="71425" rIns="71425" bIns="7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500" b="1" i="0" u="none" strike="noStrike" cap="none" dirty="0">
                <a:solidFill>
                  <a:srgbClr val="000000"/>
                </a:solidFill>
                <a:latin typeface="Helvetica Neue"/>
                <a:ea typeface="Helvetica Neue"/>
                <a:cs typeface="Helvetica Neue"/>
                <a:sym typeface="Helvetica Neue"/>
              </a:rPr>
              <a:t>Walmart</a:t>
            </a:r>
            <a:r>
              <a:rPr lang="en-US" sz="2500" b="0" i="0" u="none" strike="noStrike" cap="none" dirty="0">
                <a:solidFill>
                  <a:srgbClr val="000000"/>
                </a:solidFill>
                <a:latin typeface="Helvetica Neue"/>
                <a:ea typeface="Helvetica Neue"/>
                <a:cs typeface="Helvetica Neue"/>
                <a:sym typeface="Helvetica Neue"/>
              </a:rPr>
              <a:t> moved their global e-commerce platform to OpenStack, powering desktop, mobile, tablet and kiosk users.</a:t>
            </a:r>
          </a:p>
        </p:txBody>
      </p:sp>
      <p:sp>
        <p:nvSpPr>
          <p:cNvPr id="274" name="Shape 274"/>
          <p:cNvSpPr/>
          <p:nvPr/>
        </p:nvSpPr>
        <p:spPr>
          <a:xfrm>
            <a:off x="12872718" y="9992003"/>
            <a:ext cx="4480200" cy="2047800"/>
          </a:xfrm>
          <a:prstGeom prst="rect">
            <a:avLst/>
          </a:prstGeom>
          <a:noFill/>
          <a:ln>
            <a:noFill/>
          </a:ln>
        </p:spPr>
        <p:txBody>
          <a:bodyPr lIns="71425" tIns="71425" rIns="71425" bIns="7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500" b="1" i="0" u="none" strike="noStrike" cap="none" dirty="0">
                <a:solidFill>
                  <a:srgbClr val="000000"/>
                </a:solidFill>
                <a:latin typeface="Helvetica Neue"/>
                <a:ea typeface="Helvetica Neue"/>
                <a:cs typeface="Helvetica Neue"/>
                <a:sym typeface="Helvetica Neue"/>
              </a:rPr>
              <a:t>Adobe</a:t>
            </a:r>
            <a:r>
              <a:rPr lang="en-US" sz="2500" b="0" i="0" u="none" strike="noStrike" cap="none" dirty="0">
                <a:solidFill>
                  <a:srgbClr val="000000"/>
                </a:solidFill>
                <a:latin typeface="Helvetica Neue"/>
                <a:ea typeface="Helvetica Neue"/>
                <a:cs typeface="Helvetica Neue"/>
                <a:sym typeface="Helvetica Neue"/>
              </a:rPr>
              <a:t> Digital Marketing uses OpenStack to convert their existing virtualization environment into self-service IT.</a:t>
            </a:r>
          </a:p>
        </p:txBody>
      </p:sp>
      <p:sp>
        <p:nvSpPr>
          <p:cNvPr id="275" name="Shape 275"/>
          <p:cNvSpPr/>
          <p:nvPr/>
        </p:nvSpPr>
        <p:spPr>
          <a:xfrm>
            <a:off x="7284718" y="6309003"/>
            <a:ext cx="4480200" cy="2047800"/>
          </a:xfrm>
          <a:prstGeom prst="rect">
            <a:avLst/>
          </a:prstGeom>
          <a:noFill/>
          <a:ln>
            <a:noFill/>
          </a:ln>
        </p:spPr>
        <p:txBody>
          <a:bodyPr lIns="71425" tIns="71425" rIns="71425" bIns="7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500" b="1" dirty="0">
                <a:latin typeface="Helvetica Neue"/>
                <a:ea typeface="Helvetica Neue"/>
                <a:cs typeface="Helvetica Neue"/>
                <a:sym typeface="Helvetica Neue"/>
              </a:rPr>
              <a:t>CERN</a:t>
            </a:r>
            <a:r>
              <a:rPr lang="en-US" sz="2500" dirty="0">
                <a:latin typeface="Helvetica Neue"/>
                <a:ea typeface="Helvetica Neue"/>
                <a:cs typeface="Helvetica Neue"/>
                <a:sym typeface="Helvetica Neue"/>
              </a:rPr>
              <a:t> runs one of the largest OpenStack clouds to process data from the Large Hadron Collider, giving physicists the resources they need to unleash the secrets of the universe.</a:t>
            </a:r>
          </a:p>
        </p:txBody>
      </p:sp>
      <p:sp>
        <p:nvSpPr>
          <p:cNvPr id="276" name="Shape 276"/>
          <p:cNvSpPr/>
          <p:nvPr/>
        </p:nvSpPr>
        <p:spPr>
          <a:xfrm>
            <a:off x="12872718" y="6309003"/>
            <a:ext cx="4480200" cy="2428800"/>
          </a:xfrm>
          <a:prstGeom prst="rect">
            <a:avLst/>
          </a:prstGeom>
          <a:noFill/>
          <a:ln>
            <a:noFill/>
          </a:ln>
        </p:spPr>
        <p:txBody>
          <a:bodyPr lIns="71425" tIns="71425" rIns="71425" bIns="7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500" b="1" i="0" u="none" strike="noStrike" cap="none" dirty="0">
                <a:solidFill>
                  <a:srgbClr val="000000"/>
                </a:solidFill>
                <a:latin typeface="Helvetica Neue"/>
                <a:ea typeface="Helvetica Neue"/>
                <a:cs typeface="Helvetica Neue"/>
                <a:sym typeface="Helvetica Neue"/>
              </a:rPr>
              <a:t>Comcast</a:t>
            </a:r>
            <a:r>
              <a:rPr lang="en-US" sz="2500" b="0" i="0" u="none" strike="noStrike" cap="none" dirty="0">
                <a:solidFill>
                  <a:srgbClr val="000000"/>
                </a:solidFill>
                <a:latin typeface="Helvetica Neue"/>
                <a:ea typeface="Helvetica Neue"/>
                <a:cs typeface="Helvetica Neue"/>
                <a:sym typeface="Helvetica Neue"/>
              </a:rPr>
              <a:t> powers customer-facing and internal applications and services for both production and development environments with OpenStack.</a:t>
            </a:r>
          </a:p>
        </p:txBody>
      </p:sp>
      <p:sp>
        <p:nvSpPr>
          <p:cNvPr id="277" name="Shape 277"/>
          <p:cNvSpPr/>
          <p:nvPr/>
        </p:nvSpPr>
        <p:spPr>
          <a:xfrm>
            <a:off x="18460718" y="6309003"/>
            <a:ext cx="4480200" cy="2047800"/>
          </a:xfrm>
          <a:prstGeom prst="rect">
            <a:avLst/>
          </a:prstGeom>
          <a:noFill/>
          <a:ln>
            <a:noFill/>
          </a:ln>
        </p:spPr>
        <p:txBody>
          <a:bodyPr lIns="71425" tIns="71425" rIns="71425" bIns="7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500" b="1" dirty="0">
                <a:latin typeface="Helvetica Neue"/>
                <a:ea typeface="Helvetica Neue"/>
                <a:cs typeface="Helvetica Neue"/>
                <a:sym typeface="Helvetica Neue"/>
              </a:rPr>
              <a:t>Banco Santander </a:t>
            </a:r>
            <a:r>
              <a:rPr lang="en-US" sz="2500" dirty="0">
                <a:latin typeface="Helvetica Neue"/>
                <a:ea typeface="Helvetica Neue"/>
                <a:cs typeface="Helvetica Neue"/>
                <a:sym typeface="Helvetica Neue"/>
              </a:rPr>
              <a:t>runs 1,000 compute nodes of OpenStack in data centers across the world, and uses Cloudera on OpenStack to power fraud detection.</a:t>
            </a:r>
          </a:p>
        </p:txBody>
      </p:sp>
      <p:sp>
        <p:nvSpPr>
          <p:cNvPr id="278" name="Shape 278"/>
          <p:cNvSpPr txBox="1"/>
          <p:nvPr/>
        </p:nvSpPr>
        <p:spPr>
          <a:xfrm>
            <a:off x="18490675" y="9908487"/>
            <a:ext cx="4406700" cy="2214900"/>
          </a:xfrm>
          <a:prstGeom prst="rect">
            <a:avLst/>
          </a:prstGeom>
          <a:noFill/>
          <a:ln>
            <a:noFill/>
          </a:ln>
        </p:spPr>
        <p:txBody>
          <a:bodyPr lIns="91425" tIns="91425" rIns="91425" bIns="91425" anchor="t" anchorCtr="0">
            <a:noAutofit/>
          </a:bodyPr>
          <a:lstStyle/>
          <a:p>
            <a:pPr lvl="0" rtl="0">
              <a:spcBef>
                <a:spcPts val="0"/>
              </a:spcBef>
              <a:buNone/>
            </a:pPr>
            <a:r>
              <a:rPr lang="en-US" sz="2400" b="1" dirty="0"/>
              <a:t>Workday</a:t>
            </a:r>
            <a:r>
              <a:rPr lang="en-US" sz="2400" dirty="0"/>
              <a:t> moved their on-demand software services from static, virtualized environments to a fully elastic and scalable platform based on OpenStack.</a:t>
            </a:r>
          </a:p>
        </p:txBody>
      </p:sp>
      <p:cxnSp>
        <p:nvCxnSpPr>
          <p:cNvPr id="40" name="Shape 89"/>
          <p:cNvCxnSpPr/>
          <p:nvPr/>
        </p:nvCxnSpPr>
        <p:spPr>
          <a:xfrm>
            <a:off x="1372480" y="5179464"/>
            <a:ext cx="2162712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01971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p:nvPr/>
        </p:nvSpPr>
        <p:spPr>
          <a:xfrm>
            <a:off x="0" y="-347"/>
            <a:ext cx="24384001" cy="250281"/>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3" name="Shape 443"/>
          <p:cNvSpPr/>
          <p:nvPr/>
        </p:nvSpPr>
        <p:spPr>
          <a:xfrm>
            <a:off x="1319243" y="-110771"/>
            <a:ext cx="3876570" cy="1215213"/>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44" name="Shape 444"/>
          <p:cNvPicPr preferRelativeResize="0"/>
          <p:nvPr/>
        </p:nvPicPr>
        <p:blipFill rotWithShape="1">
          <a:blip r:embed="rId3">
            <a:alphaModFix/>
          </a:blip>
          <a:srcRect/>
          <a:stretch/>
        </p:blipFill>
        <p:spPr>
          <a:xfrm>
            <a:off x="1689164" y="256085"/>
            <a:ext cx="3136728" cy="557701"/>
          </a:xfrm>
          <a:prstGeom prst="rect">
            <a:avLst/>
          </a:prstGeom>
          <a:noFill/>
          <a:ln>
            <a:noFill/>
          </a:ln>
        </p:spPr>
      </p:pic>
      <p:sp>
        <p:nvSpPr>
          <p:cNvPr id="445" name="Shape 445"/>
          <p:cNvSpPr/>
          <p:nvPr/>
        </p:nvSpPr>
        <p:spPr>
          <a:xfrm>
            <a:off x="1325175" y="3167161"/>
            <a:ext cx="18986400" cy="1336800"/>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00000"/>
              </a:buClr>
              <a:buFont typeface="Helvetica Neue"/>
              <a:buNone/>
            </a:pPr>
            <a:r>
              <a:rPr lang="en-US" sz="8000" b="1" dirty="0">
                <a:solidFill>
                  <a:schemeClr val="accent6">
                    <a:lumMod val="40000"/>
                    <a:lumOff val="60000"/>
                  </a:schemeClr>
                </a:solidFill>
                <a:latin typeface="Helvetica Neue"/>
                <a:ea typeface="Helvetica Neue"/>
                <a:cs typeface="Helvetica Neue"/>
                <a:sym typeface="Helvetica Neue"/>
              </a:rPr>
              <a:t>How does the community collaborate?</a:t>
            </a:r>
          </a:p>
        </p:txBody>
      </p:sp>
      <p:sp>
        <p:nvSpPr>
          <p:cNvPr id="446" name="Shape 446"/>
          <p:cNvSpPr/>
          <p:nvPr/>
        </p:nvSpPr>
        <p:spPr>
          <a:xfrm>
            <a:off x="18364641"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447" name="Shape 447"/>
          <p:cNvSpPr/>
          <p:nvPr/>
        </p:nvSpPr>
        <p:spPr>
          <a:xfrm>
            <a:off x="14113077"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448" name="Shape 448"/>
          <p:cNvSpPr/>
          <p:nvPr/>
        </p:nvSpPr>
        <p:spPr>
          <a:xfrm>
            <a:off x="9830020" y="1906546"/>
            <a:ext cx="4723960" cy="1023525"/>
          </a:xfrm>
          <a:prstGeom prst="rightArrow">
            <a:avLst>
              <a:gd name="adj1" fmla="val 100000"/>
              <a:gd name="adj2" fmla="val 38462"/>
            </a:avLst>
          </a:prstGeom>
          <a:solidFill>
            <a:srgbClr val="29A6D6"/>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449" name="Shape 449"/>
          <p:cNvSpPr/>
          <p:nvPr/>
        </p:nvSpPr>
        <p:spPr>
          <a:xfrm>
            <a:off x="5578456"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450" name="Shape 450"/>
          <p:cNvSpPr/>
          <p:nvPr/>
        </p:nvSpPr>
        <p:spPr>
          <a:xfrm>
            <a:off x="1295400"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451" name="Shape 451"/>
          <p:cNvSpPr/>
          <p:nvPr/>
        </p:nvSpPr>
        <p:spPr>
          <a:xfrm>
            <a:off x="2548670" y="2130970"/>
            <a:ext cx="1946927"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WHAT IT IS</a:t>
            </a:r>
          </a:p>
        </p:txBody>
      </p:sp>
      <p:sp>
        <p:nvSpPr>
          <p:cNvPr id="452" name="Shape 452"/>
          <p:cNvSpPr/>
          <p:nvPr/>
        </p:nvSpPr>
        <p:spPr>
          <a:xfrm>
            <a:off x="6997705" y="2130970"/>
            <a:ext cx="2149854"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WHY USE IT</a:t>
            </a:r>
          </a:p>
        </p:txBody>
      </p:sp>
      <p:sp>
        <p:nvSpPr>
          <p:cNvPr id="453" name="Shape 453"/>
          <p:cNvSpPr/>
          <p:nvPr/>
        </p:nvSpPr>
        <p:spPr>
          <a:xfrm>
            <a:off x="10666514" y="2130970"/>
            <a:ext cx="3050972"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0" i="0" u="none" strike="noStrike" cap="none" baseline="-25000">
                <a:solidFill>
                  <a:srgbClr val="FFFFFF"/>
                </a:solidFill>
                <a:latin typeface="Helvetica Neue"/>
                <a:ea typeface="Helvetica Neue"/>
                <a:cs typeface="Helvetica Neue"/>
                <a:sym typeface="Helvetica Neue"/>
              </a:rPr>
              <a:t>THE COMMUNITY</a:t>
            </a:r>
          </a:p>
        </p:txBody>
      </p:sp>
      <p:sp>
        <p:nvSpPr>
          <p:cNvPr id="454" name="Shape 454"/>
          <p:cNvSpPr/>
          <p:nvPr/>
        </p:nvSpPr>
        <p:spPr>
          <a:xfrm>
            <a:off x="14887584" y="2130970"/>
            <a:ext cx="3426521"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USING OPENSTACK</a:t>
            </a:r>
          </a:p>
        </p:txBody>
      </p:sp>
      <p:sp>
        <p:nvSpPr>
          <p:cNvPr id="455" name="Shape 455"/>
          <p:cNvSpPr/>
          <p:nvPr/>
        </p:nvSpPr>
        <p:spPr>
          <a:xfrm>
            <a:off x="20311669" y="2130970"/>
            <a:ext cx="1070423"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FAQS</a:t>
            </a:r>
          </a:p>
        </p:txBody>
      </p:sp>
      <p:pic>
        <p:nvPicPr>
          <p:cNvPr id="456" name="Shape 456"/>
          <p:cNvPicPr preferRelativeResize="0"/>
          <p:nvPr/>
        </p:nvPicPr>
        <p:blipFill rotWithShape="1">
          <a:blip r:embed="rId4">
            <a:alphaModFix/>
          </a:blip>
          <a:srcRect b="486"/>
          <a:stretch/>
        </p:blipFill>
        <p:spPr>
          <a:xfrm>
            <a:off x="7478908" y="4995982"/>
            <a:ext cx="5762725" cy="3826086"/>
          </a:xfrm>
          <a:prstGeom prst="rect">
            <a:avLst/>
          </a:prstGeom>
          <a:noFill/>
          <a:ln>
            <a:noFill/>
          </a:ln>
        </p:spPr>
      </p:pic>
      <p:pic>
        <p:nvPicPr>
          <p:cNvPr id="457" name="Shape 457"/>
          <p:cNvPicPr preferRelativeResize="0"/>
          <p:nvPr/>
        </p:nvPicPr>
        <p:blipFill rotWithShape="1">
          <a:blip r:embed="rId5">
            <a:alphaModFix/>
          </a:blip>
          <a:srcRect/>
          <a:stretch/>
        </p:blipFill>
        <p:spPr>
          <a:xfrm>
            <a:off x="1490418" y="4979049"/>
            <a:ext cx="5762724" cy="3844818"/>
          </a:xfrm>
          <a:prstGeom prst="rect">
            <a:avLst/>
          </a:prstGeom>
          <a:noFill/>
          <a:ln>
            <a:noFill/>
          </a:ln>
        </p:spPr>
      </p:pic>
      <p:pic>
        <p:nvPicPr>
          <p:cNvPr id="458" name="Shape 458"/>
          <p:cNvPicPr preferRelativeResize="0"/>
          <p:nvPr/>
        </p:nvPicPr>
        <p:blipFill rotWithShape="1">
          <a:blip r:embed="rId6">
            <a:alphaModFix/>
          </a:blip>
          <a:srcRect/>
          <a:stretch/>
        </p:blipFill>
        <p:spPr>
          <a:xfrm>
            <a:off x="13467497" y="4979103"/>
            <a:ext cx="5762480" cy="3844818"/>
          </a:xfrm>
          <a:prstGeom prst="rect">
            <a:avLst/>
          </a:prstGeom>
          <a:noFill/>
          <a:ln>
            <a:noFill/>
          </a:ln>
        </p:spPr>
      </p:pic>
      <p:pic>
        <p:nvPicPr>
          <p:cNvPr id="459" name="Shape 459"/>
          <p:cNvPicPr preferRelativeResize="0"/>
          <p:nvPr/>
        </p:nvPicPr>
        <p:blipFill rotWithShape="1">
          <a:blip r:embed="rId7">
            <a:alphaModFix/>
          </a:blip>
          <a:srcRect/>
          <a:stretch/>
        </p:blipFill>
        <p:spPr>
          <a:xfrm>
            <a:off x="1487040" y="8985293"/>
            <a:ext cx="5769480" cy="3844818"/>
          </a:xfrm>
          <a:prstGeom prst="rect">
            <a:avLst/>
          </a:prstGeom>
          <a:noFill/>
          <a:ln>
            <a:noFill/>
          </a:ln>
        </p:spPr>
      </p:pic>
      <p:pic>
        <p:nvPicPr>
          <p:cNvPr id="460" name="Shape 460"/>
          <p:cNvPicPr preferRelativeResize="0"/>
          <p:nvPr/>
        </p:nvPicPr>
        <p:blipFill rotWithShape="1">
          <a:blip r:embed="rId8">
            <a:alphaModFix/>
          </a:blip>
          <a:srcRect/>
          <a:stretch/>
        </p:blipFill>
        <p:spPr>
          <a:xfrm>
            <a:off x="7499931" y="8999318"/>
            <a:ext cx="5720679" cy="3816767"/>
          </a:xfrm>
          <a:prstGeom prst="rect">
            <a:avLst/>
          </a:prstGeom>
          <a:noFill/>
          <a:ln>
            <a:noFill/>
          </a:ln>
        </p:spPr>
      </p:pic>
      <p:pic>
        <p:nvPicPr>
          <p:cNvPr id="461" name="Shape 461"/>
          <p:cNvPicPr preferRelativeResize="0"/>
          <p:nvPr/>
        </p:nvPicPr>
        <p:blipFill rotWithShape="1">
          <a:blip r:embed="rId9">
            <a:alphaModFix/>
          </a:blip>
          <a:srcRect t="6509" r="8986" b="13087"/>
          <a:stretch/>
        </p:blipFill>
        <p:spPr>
          <a:xfrm>
            <a:off x="13467497" y="9000121"/>
            <a:ext cx="5793872" cy="3815047"/>
          </a:xfrm>
          <a:prstGeom prst="rect">
            <a:avLst/>
          </a:prstGeom>
          <a:noFill/>
          <a:ln>
            <a:noFill/>
          </a:ln>
        </p:spPr>
      </p:pic>
      <p:sp>
        <p:nvSpPr>
          <p:cNvPr id="462" name="Shape 462"/>
          <p:cNvSpPr/>
          <p:nvPr/>
        </p:nvSpPr>
        <p:spPr>
          <a:xfrm>
            <a:off x="13467497" y="4965700"/>
            <a:ext cx="5793979" cy="3871624"/>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3" name="Shape 463"/>
          <p:cNvSpPr/>
          <p:nvPr/>
        </p:nvSpPr>
        <p:spPr>
          <a:xfrm>
            <a:off x="13467497" y="8031237"/>
            <a:ext cx="5793979" cy="574676"/>
          </a:xfrm>
          <a:prstGeom prst="rect">
            <a:avLst/>
          </a:prstGeom>
          <a:no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i="0" u="none" strike="noStrike" cap="none" baseline="-25000">
                <a:solidFill>
                  <a:srgbClr val="FFFFFF"/>
                </a:solidFill>
                <a:latin typeface="Helvetica Neue"/>
                <a:ea typeface="Helvetica Neue"/>
                <a:cs typeface="Helvetica Neue"/>
                <a:sym typeface="Helvetica Neue"/>
              </a:rPr>
              <a:t>HACKATHONS</a:t>
            </a:r>
          </a:p>
        </p:txBody>
      </p:sp>
      <p:sp>
        <p:nvSpPr>
          <p:cNvPr id="464" name="Shape 464"/>
          <p:cNvSpPr/>
          <p:nvPr/>
        </p:nvSpPr>
        <p:spPr>
          <a:xfrm>
            <a:off x="13467497" y="8971890"/>
            <a:ext cx="5793979" cy="3871624"/>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5" name="Shape 465"/>
          <p:cNvSpPr/>
          <p:nvPr/>
        </p:nvSpPr>
        <p:spPr>
          <a:xfrm>
            <a:off x="14309787" y="11952975"/>
            <a:ext cx="4077900" cy="574800"/>
          </a:xfrm>
          <a:prstGeom prst="rect">
            <a:avLst/>
          </a:prstGeom>
          <a:no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baseline="-25000">
                <a:solidFill>
                  <a:srgbClr val="FFFFFF"/>
                </a:solidFill>
                <a:latin typeface="Helvetica Neue"/>
                <a:ea typeface="Helvetica Neue"/>
                <a:cs typeface="Helvetica Neue"/>
                <a:sym typeface="Helvetica Neue"/>
              </a:rPr>
              <a:t>REGIONAL </a:t>
            </a:r>
            <a:r>
              <a:rPr lang="en-US" sz="2700" b="1" i="0" u="none" strike="noStrike" cap="none" baseline="-25000">
                <a:solidFill>
                  <a:srgbClr val="FFFFFF"/>
                </a:solidFill>
                <a:latin typeface="Helvetica Neue"/>
                <a:ea typeface="Helvetica Neue"/>
                <a:cs typeface="Helvetica Neue"/>
                <a:sym typeface="Helvetica Neue"/>
              </a:rPr>
              <a:t>OPENSTACK DAYS &amp; LOCAL MEET</a:t>
            </a:r>
            <a:r>
              <a:rPr lang="en-US" sz="2700" b="1" baseline="-25000">
                <a:solidFill>
                  <a:srgbClr val="FFFFFF"/>
                </a:solidFill>
                <a:latin typeface="Helvetica Neue"/>
                <a:ea typeface="Helvetica Neue"/>
                <a:cs typeface="Helvetica Neue"/>
                <a:sym typeface="Helvetica Neue"/>
              </a:rPr>
              <a:t>UPS</a:t>
            </a:r>
          </a:p>
        </p:txBody>
      </p:sp>
      <p:sp>
        <p:nvSpPr>
          <p:cNvPr id="466" name="Shape 466"/>
          <p:cNvSpPr/>
          <p:nvPr/>
        </p:nvSpPr>
        <p:spPr>
          <a:xfrm>
            <a:off x="7463281" y="8971890"/>
            <a:ext cx="5793979" cy="3871624"/>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7" name="Shape 467"/>
          <p:cNvSpPr/>
          <p:nvPr/>
        </p:nvSpPr>
        <p:spPr>
          <a:xfrm>
            <a:off x="8006064" y="11952975"/>
            <a:ext cx="4724100" cy="574800"/>
          </a:xfrm>
          <a:prstGeom prst="rect">
            <a:avLst/>
          </a:prstGeom>
          <a:no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baseline="-25000">
                <a:solidFill>
                  <a:srgbClr val="FFFFFF"/>
                </a:solidFill>
                <a:latin typeface="Helvetica Neue"/>
                <a:ea typeface="Helvetica Neue"/>
                <a:cs typeface="Helvetica Neue"/>
                <a:sym typeface="Helvetica Neue"/>
              </a:rPr>
              <a:t>CONTRIBUTING CODE, DEVELOPER PLANNING SESSIONS</a:t>
            </a:r>
          </a:p>
        </p:txBody>
      </p:sp>
      <p:sp>
        <p:nvSpPr>
          <p:cNvPr id="468" name="Shape 468"/>
          <p:cNvSpPr/>
          <p:nvPr/>
        </p:nvSpPr>
        <p:spPr>
          <a:xfrm>
            <a:off x="1474741" y="8971890"/>
            <a:ext cx="5793979" cy="3871624"/>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69" name="Shape 469"/>
          <p:cNvSpPr/>
          <p:nvPr/>
        </p:nvSpPr>
        <p:spPr>
          <a:xfrm>
            <a:off x="1474741" y="12037428"/>
            <a:ext cx="5793979" cy="574676"/>
          </a:xfrm>
          <a:prstGeom prst="rect">
            <a:avLst/>
          </a:prstGeom>
          <a:no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baseline="-25000">
                <a:solidFill>
                  <a:srgbClr val="FFFFFF"/>
                </a:solidFill>
                <a:latin typeface="Helvetica Neue"/>
                <a:ea typeface="Helvetica Neue"/>
                <a:cs typeface="Helvetica Neue"/>
                <a:sym typeface="Helvetica Neue"/>
              </a:rPr>
              <a:t>TOPICAL </a:t>
            </a:r>
            <a:r>
              <a:rPr lang="en-US" sz="2700" b="1" i="0" u="none" strike="noStrike" cap="none" baseline="-25000">
                <a:solidFill>
                  <a:srgbClr val="FFFFFF"/>
                </a:solidFill>
                <a:latin typeface="Helvetica Neue"/>
                <a:ea typeface="Helvetica Neue"/>
                <a:cs typeface="Helvetica Neue"/>
                <a:sym typeface="Helvetica Neue"/>
              </a:rPr>
              <a:t>MAILING LISTS</a:t>
            </a:r>
          </a:p>
        </p:txBody>
      </p:sp>
      <p:sp>
        <p:nvSpPr>
          <p:cNvPr id="470" name="Shape 470"/>
          <p:cNvSpPr/>
          <p:nvPr/>
        </p:nvSpPr>
        <p:spPr>
          <a:xfrm>
            <a:off x="1474741" y="4922188"/>
            <a:ext cx="5793979" cy="3871624"/>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1" name="Shape 471"/>
          <p:cNvSpPr/>
          <p:nvPr/>
        </p:nvSpPr>
        <p:spPr>
          <a:xfrm>
            <a:off x="1474741" y="7987726"/>
            <a:ext cx="5793979" cy="574676"/>
          </a:xfrm>
          <a:prstGeom prst="rect">
            <a:avLst/>
          </a:prstGeom>
          <a:no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baseline="-25000">
                <a:solidFill>
                  <a:srgbClr val="FFFFFF"/>
                </a:solidFill>
                <a:latin typeface="Helvetica Neue"/>
                <a:ea typeface="Helvetica Neue"/>
                <a:cs typeface="Helvetica Neue"/>
                <a:sym typeface="Helvetica Neue"/>
              </a:rPr>
              <a:t>GLOBAL </a:t>
            </a:r>
            <a:r>
              <a:rPr lang="en-US" sz="2700" b="1" i="0" u="none" strike="noStrike" cap="none" baseline="-25000">
                <a:solidFill>
                  <a:srgbClr val="FFFFFF"/>
                </a:solidFill>
                <a:latin typeface="Helvetica Neue"/>
                <a:ea typeface="Helvetica Neue"/>
                <a:cs typeface="Helvetica Neue"/>
                <a:sym typeface="Helvetica Neue"/>
              </a:rPr>
              <a:t>OPENSTACK SUMMITS</a:t>
            </a:r>
          </a:p>
        </p:txBody>
      </p:sp>
      <p:sp>
        <p:nvSpPr>
          <p:cNvPr id="472" name="Shape 472"/>
          <p:cNvSpPr/>
          <p:nvPr/>
        </p:nvSpPr>
        <p:spPr>
          <a:xfrm>
            <a:off x="7479007" y="4965700"/>
            <a:ext cx="5793979" cy="3871624"/>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73" name="Shape 473"/>
          <p:cNvSpPr/>
          <p:nvPr/>
        </p:nvSpPr>
        <p:spPr>
          <a:xfrm>
            <a:off x="7479007" y="8031237"/>
            <a:ext cx="5793979" cy="574676"/>
          </a:xfrm>
          <a:prstGeom prst="rect">
            <a:avLst/>
          </a:prstGeom>
          <a:no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baseline="-25000">
                <a:solidFill>
                  <a:srgbClr val="FFFFFF"/>
                </a:solidFill>
                <a:latin typeface="Helvetica Neue"/>
                <a:ea typeface="Helvetica Neue"/>
                <a:cs typeface="Helvetica Neue"/>
                <a:sym typeface="Helvetica Neue"/>
              </a:rPr>
              <a:t>VOTING ON REPRESENTATIVES</a:t>
            </a:r>
          </a:p>
        </p:txBody>
      </p:sp>
      <p:cxnSp>
        <p:nvCxnSpPr>
          <p:cNvPr id="34" name="Shape 89"/>
          <p:cNvCxnSpPr/>
          <p:nvPr/>
        </p:nvCxnSpPr>
        <p:spPr>
          <a:xfrm>
            <a:off x="1487040" y="4682039"/>
            <a:ext cx="2162712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0" y="-347"/>
            <a:ext cx="24384001" cy="250281"/>
          </a:xfrm>
          <a:prstGeom prst="rect">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29" name="Shape 729"/>
          <p:cNvSpPr/>
          <p:nvPr/>
        </p:nvSpPr>
        <p:spPr>
          <a:xfrm>
            <a:off x="1319243" y="-110771"/>
            <a:ext cx="3876570" cy="1215213"/>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730" name="Shape 730"/>
          <p:cNvPicPr preferRelativeResize="0"/>
          <p:nvPr/>
        </p:nvPicPr>
        <p:blipFill rotWithShape="1">
          <a:blip r:embed="rId3">
            <a:alphaModFix/>
          </a:blip>
          <a:srcRect/>
          <a:stretch/>
        </p:blipFill>
        <p:spPr>
          <a:xfrm>
            <a:off x="1689164" y="256085"/>
            <a:ext cx="3136728" cy="557701"/>
          </a:xfrm>
          <a:prstGeom prst="rect">
            <a:avLst/>
          </a:prstGeom>
          <a:noFill/>
          <a:ln>
            <a:noFill/>
          </a:ln>
        </p:spPr>
      </p:pic>
      <p:sp>
        <p:nvSpPr>
          <p:cNvPr id="731" name="Shape 731"/>
          <p:cNvSpPr/>
          <p:nvPr/>
        </p:nvSpPr>
        <p:spPr>
          <a:xfrm>
            <a:off x="1262094" y="3710986"/>
            <a:ext cx="6260041" cy="1565276"/>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00000"/>
              </a:buClr>
              <a:buFont typeface="Helvetica Neue"/>
              <a:buNone/>
            </a:pPr>
            <a:r>
              <a:rPr lang="en-US" sz="8000" b="1" i="0" u="none" strike="noStrike" cap="none" dirty="0">
                <a:solidFill>
                  <a:schemeClr val="accent6">
                    <a:lumMod val="40000"/>
                    <a:lumOff val="60000"/>
                  </a:schemeClr>
                </a:solidFill>
                <a:latin typeface="Helvetica Neue"/>
                <a:ea typeface="Helvetica Neue"/>
                <a:cs typeface="Helvetica Neue"/>
                <a:sym typeface="Helvetica Neue"/>
              </a:rPr>
              <a:t>Next Steps</a:t>
            </a:r>
          </a:p>
        </p:txBody>
      </p:sp>
      <p:cxnSp>
        <p:nvCxnSpPr>
          <p:cNvPr id="732" name="Shape 732"/>
          <p:cNvCxnSpPr/>
          <p:nvPr/>
        </p:nvCxnSpPr>
        <p:spPr>
          <a:xfrm>
            <a:off x="1378440" y="5913153"/>
            <a:ext cx="21627120" cy="1"/>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33" name="Shape 733"/>
          <p:cNvSpPr/>
          <p:nvPr/>
        </p:nvSpPr>
        <p:spPr>
          <a:xfrm>
            <a:off x="2536113" y="7912613"/>
            <a:ext cx="9207580" cy="588505"/>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10F2B"/>
              </a:buClr>
              <a:buFont typeface="Helvetica Neue"/>
              <a:buNone/>
            </a:pPr>
            <a:r>
              <a:rPr lang="en-US" sz="2700" b="0" i="0" u="none" strike="noStrike" cap="none" dirty="0">
                <a:solidFill>
                  <a:srgbClr val="010F2B"/>
                </a:solidFill>
                <a:latin typeface="Helvetica Neue"/>
                <a:ea typeface="Helvetica Neue"/>
                <a:cs typeface="Helvetica Neue"/>
                <a:sym typeface="Helvetica Neue"/>
              </a:rPr>
              <a:t>JOIN THE </a:t>
            </a:r>
            <a:r>
              <a:rPr lang="en-US" sz="2700" b="0" i="0" u="none" strike="noStrike" cap="none" dirty="0" smtClean="0">
                <a:solidFill>
                  <a:srgbClr val="010F2B"/>
                </a:solidFill>
                <a:latin typeface="Helvetica Neue"/>
                <a:ea typeface="Helvetica Neue"/>
                <a:cs typeface="Helvetica Neue"/>
                <a:sym typeface="Helvetica Neue"/>
              </a:rPr>
              <a:t>FOUNDATION: </a:t>
            </a:r>
            <a:r>
              <a:rPr lang="en-US" sz="2700" b="0" i="0" u="none" strike="noStrike" cap="none" dirty="0" smtClean="0">
                <a:solidFill>
                  <a:srgbClr val="010F2B"/>
                </a:solidFill>
                <a:latin typeface="Helvetica Neue"/>
                <a:ea typeface="Helvetica Neue"/>
                <a:cs typeface="Helvetica Neue"/>
                <a:sym typeface="Helvetica Neue"/>
                <a:hlinkClick r:id="rId4"/>
              </a:rPr>
              <a:t>OPENSTACK.ORG/JOIN</a:t>
            </a:r>
            <a:r>
              <a:rPr lang="en-US" sz="2700" b="0" i="0" u="none" strike="noStrike" cap="none" dirty="0" smtClean="0">
                <a:solidFill>
                  <a:srgbClr val="010F2B"/>
                </a:solidFill>
                <a:latin typeface="Helvetica Neue"/>
                <a:ea typeface="Helvetica Neue"/>
                <a:cs typeface="Helvetica Neue"/>
                <a:sym typeface="Helvetica Neue"/>
              </a:rPr>
              <a:t> </a:t>
            </a:r>
            <a:endParaRPr lang="en-US" sz="2700" b="0" i="0" u="none" strike="noStrike" cap="none" dirty="0">
              <a:solidFill>
                <a:srgbClr val="010F2B"/>
              </a:solidFill>
              <a:latin typeface="Helvetica Neue"/>
              <a:ea typeface="Helvetica Neue"/>
              <a:cs typeface="Helvetica Neue"/>
              <a:sym typeface="Helvetica Neue"/>
            </a:endParaRPr>
          </a:p>
        </p:txBody>
      </p:sp>
      <p:sp>
        <p:nvSpPr>
          <p:cNvPr id="734" name="Shape 734"/>
          <p:cNvSpPr/>
          <p:nvPr/>
        </p:nvSpPr>
        <p:spPr>
          <a:xfrm>
            <a:off x="2536113" y="8758217"/>
            <a:ext cx="11073035" cy="670325"/>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10F2B"/>
              </a:buClr>
              <a:buFont typeface="Helvetica Neue"/>
              <a:buNone/>
            </a:pPr>
            <a:r>
              <a:rPr lang="en-US" sz="2700" dirty="0" smtClean="0">
                <a:solidFill>
                  <a:srgbClr val="010F2B"/>
                </a:solidFill>
                <a:latin typeface="Helvetica Neue"/>
                <a:ea typeface="Helvetica Neue"/>
                <a:cs typeface="Helvetica Neue"/>
                <a:sym typeface="Helvetica Neue"/>
              </a:rPr>
              <a:t>LEARN HOW TO CONTRIBUTE: </a:t>
            </a:r>
            <a:r>
              <a:rPr lang="en-US" sz="2700" dirty="0" smtClean="0">
                <a:solidFill>
                  <a:srgbClr val="010F2B"/>
                </a:solidFill>
                <a:latin typeface="Helvetica Neue"/>
                <a:ea typeface="Helvetica Neue"/>
                <a:cs typeface="Helvetica Neue"/>
                <a:sym typeface="Helvetica Neue"/>
                <a:hlinkClick r:id="rId5"/>
              </a:rPr>
              <a:t>OPENSTACK.ORG/COMMUNITY</a:t>
            </a:r>
            <a:endParaRPr lang="en-US" sz="2700" b="0" i="0" u="none" strike="noStrike" cap="none" dirty="0">
              <a:solidFill>
                <a:srgbClr val="010F2B"/>
              </a:solidFill>
              <a:latin typeface="Helvetica Neue"/>
              <a:ea typeface="Helvetica Neue"/>
              <a:cs typeface="Helvetica Neue"/>
              <a:sym typeface="Helvetica Neue"/>
            </a:endParaRPr>
          </a:p>
        </p:txBody>
      </p:sp>
      <p:sp>
        <p:nvSpPr>
          <p:cNvPr id="735" name="Shape 735"/>
          <p:cNvSpPr/>
          <p:nvPr/>
        </p:nvSpPr>
        <p:spPr>
          <a:xfrm>
            <a:off x="1719518" y="8789235"/>
            <a:ext cx="627734" cy="627734"/>
          </a:xfrm>
          <a:prstGeom prst="ellipse">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ED2444"/>
              </a:buClr>
              <a:buFont typeface="Helvetica Neue"/>
              <a:buNone/>
            </a:pPr>
            <a:endParaRPr sz="3200" b="0" i="0" u="none" strike="noStrike" cap="none">
              <a:solidFill>
                <a:srgbClr val="ED2444"/>
              </a:solidFill>
              <a:latin typeface="Helvetica Neue"/>
              <a:ea typeface="Helvetica Neue"/>
              <a:cs typeface="Helvetica Neue"/>
              <a:sym typeface="Helvetica Neue"/>
            </a:endParaRPr>
          </a:p>
        </p:txBody>
      </p:sp>
      <p:sp>
        <p:nvSpPr>
          <p:cNvPr id="736" name="Shape 736"/>
          <p:cNvSpPr/>
          <p:nvPr/>
        </p:nvSpPr>
        <p:spPr>
          <a:xfrm>
            <a:off x="1847545" y="8828464"/>
            <a:ext cx="346281" cy="5492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i="0" u="none" strike="noStrike" cap="none">
                <a:solidFill>
                  <a:srgbClr val="FFFFFF"/>
                </a:solidFill>
                <a:latin typeface="Helvetica Neue"/>
                <a:ea typeface="Helvetica Neue"/>
                <a:cs typeface="Helvetica Neue"/>
                <a:sym typeface="Helvetica Neue"/>
              </a:rPr>
              <a:t>2</a:t>
            </a:r>
          </a:p>
        </p:txBody>
      </p:sp>
      <p:sp>
        <p:nvSpPr>
          <p:cNvPr id="737" name="Shape 737"/>
          <p:cNvSpPr/>
          <p:nvPr/>
        </p:nvSpPr>
        <p:spPr>
          <a:xfrm>
            <a:off x="1326784" y="6830534"/>
            <a:ext cx="12390702" cy="765176"/>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616161"/>
              </a:buClr>
              <a:buFont typeface="Radley"/>
              <a:buNone/>
            </a:pPr>
            <a:r>
              <a:rPr lang="en-US" sz="3900" b="1" i="0" u="none" strike="noStrike" cap="none" dirty="0">
                <a:solidFill>
                  <a:srgbClr val="616161"/>
                </a:solidFill>
                <a:latin typeface="Radley"/>
                <a:ea typeface="Radley"/>
                <a:cs typeface="Radley"/>
                <a:sym typeface="Radley"/>
              </a:rPr>
              <a:t>How you can get started in OpenStack…</a:t>
            </a:r>
          </a:p>
        </p:txBody>
      </p:sp>
      <p:sp>
        <p:nvSpPr>
          <p:cNvPr id="738" name="Shape 738"/>
          <p:cNvSpPr/>
          <p:nvPr/>
        </p:nvSpPr>
        <p:spPr>
          <a:xfrm>
            <a:off x="1719518" y="7870010"/>
            <a:ext cx="627734" cy="627734"/>
          </a:xfrm>
          <a:prstGeom prst="ellipse">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ED2444"/>
              </a:buClr>
              <a:buFont typeface="Helvetica Neue"/>
              <a:buNone/>
            </a:pPr>
            <a:endParaRPr sz="3200" b="0" i="0" u="none" strike="noStrike" cap="none">
              <a:solidFill>
                <a:srgbClr val="ED2444"/>
              </a:solidFill>
              <a:latin typeface="Helvetica Neue"/>
              <a:ea typeface="Helvetica Neue"/>
              <a:cs typeface="Helvetica Neue"/>
              <a:sym typeface="Helvetica Neue"/>
            </a:endParaRPr>
          </a:p>
        </p:txBody>
      </p:sp>
      <p:sp>
        <p:nvSpPr>
          <p:cNvPr id="739" name="Shape 739"/>
          <p:cNvSpPr/>
          <p:nvPr/>
        </p:nvSpPr>
        <p:spPr>
          <a:xfrm>
            <a:off x="1860245" y="7921939"/>
            <a:ext cx="346281" cy="5492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i="0" u="none" strike="noStrike" cap="none">
                <a:solidFill>
                  <a:srgbClr val="FFFFFF"/>
                </a:solidFill>
                <a:latin typeface="Helvetica Neue"/>
                <a:ea typeface="Helvetica Neue"/>
                <a:cs typeface="Helvetica Neue"/>
                <a:sym typeface="Helvetica Neue"/>
              </a:rPr>
              <a:t>1</a:t>
            </a:r>
          </a:p>
        </p:txBody>
      </p:sp>
      <p:sp>
        <p:nvSpPr>
          <p:cNvPr id="741" name="Shape 741"/>
          <p:cNvSpPr/>
          <p:nvPr/>
        </p:nvSpPr>
        <p:spPr>
          <a:xfrm>
            <a:off x="2559662" y="9773091"/>
            <a:ext cx="11909529" cy="549276"/>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10F2B"/>
              </a:buClr>
              <a:buFont typeface="Helvetica Neue"/>
              <a:buNone/>
            </a:pPr>
            <a:r>
              <a:rPr lang="en-US" sz="2700" b="0" i="0" u="none" strike="noStrike" cap="none" dirty="0">
                <a:solidFill>
                  <a:srgbClr val="010F2B"/>
                </a:solidFill>
                <a:latin typeface="Helvetica Neue"/>
                <a:ea typeface="Helvetica Neue"/>
                <a:cs typeface="Helvetica Neue"/>
                <a:sym typeface="Helvetica Neue"/>
              </a:rPr>
              <a:t>READ </a:t>
            </a:r>
            <a:r>
              <a:rPr lang="en-US" sz="2700" b="0" i="0" u="none" strike="noStrike" cap="none" dirty="0" smtClean="0">
                <a:solidFill>
                  <a:srgbClr val="010F2B"/>
                </a:solidFill>
                <a:latin typeface="Helvetica Neue"/>
                <a:ea typeface="Helvetica Neue"/>
                <a:cs typeface="Helvetica Neue"/>
                <a:sym typeface="Helvetica Neue"/>
              </a:rPr>
              <a:t>THIS: </a:t>
            </a:r>
            <a:r>
              <a:rPr lang="en-US" sz="2700" b="0" i="0" u="none" strike="noStrike" cap="none" dirty="0" smtClean="0">
                <a:solidFill>
                  <a:srgbClr val="010F2B"/>
                </a:solidFill>
                <a:latin typeface="Helvetica Neue"/>
                <a:ea typeface="Helvetica Neue"/>
                <a:cs typeface="Helvetica Neue"/>
                <a:sym typeface="Helvetica Neue"/>
                <a:hlinkClick r:id="rId6"/>
              </a:rPr>
              <a:t>DESIGNING, MIGRATING AND DEPLOYING APPLICATIONS</a:t>
            </a:r>
            <a:endParaRPr lang="en-US" sz="2700" b="0" i="0" u="none" strike="noStrike" cap="none" dirty="0">
              <a:solidFill>
                <a:srgbClr val="010F2B"/>
              </a:solidFill>
              <a:latin typeface="Helvetica Neue"/>
              <a:ea typeface="Helvetica Neue"/>
              <a:cs typeface="Helvetica Neue"/>
              <a:sym typeface="Helvetica Neue"/>
            </a:endParaRPr>
          </a:p>
        </p:txBody>
      </p:sp>
      <p:sp>
        <p:nvSpPr>
          <p:cNvPr id="742" name="Shape 742"/>
          <p:cNvSpPr/>
          <p:nvPr/>
        </p:nvSpPr>
        <p:spPr>
          <a:xfrm>
            <a:off x="1719518" y="9708461"/>
            <a:ext cx="627734" cy="627734"/>
          </a:xfrm>
          <a:prstGeom prst="ellipse">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ED2444"/>
              </a:buClr>
              <a:buFont typeface="Helvetica Neue"/>
              <a:buNone/>
            </a:pPr>
            <a:endParaRPr sz="3200" b="0" i="0" u="none" strike="noStrike" cap="none">
              <a:solidFill>
                <a:srgbClr val="ED2444"/>
              </a:solidFill>
              <a:latin typeface="Helvetica Neue"/>
              <a:ea typeface="Helvetica Neue"/>
              <a:cs typeface="Helvetica Neue"/>
              <a:sym typeface="Helvetica Neue"/>
            </a:endParaRPr>
          </a:p>
        </p:txBody>
      </p:sp>
      <p:sp>
        <p:nvSpPr>
          <p:cNvPr id="743" name="Shape 743"/>
          <p:cNvSpPr/>
          <p:nvPr/>
        </p:nvSpPr>
        <p:spPr>
          <a:xfrm>
            <a:off x="1847545" y="9747691"/>
            <a:ext cx="346281" cy="5492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i="0" u="none" strike="noStrike" cap="none">
                <a:solidFill>
                  <a:srgbClr val="FFFFFF"/>
                </a:solidFill>
                <a:latin typeface="Helvetica Neue"/>
                <a:ea typeface="Helvetica Neue"/>
                <a:cs typeface="Helvetica Neue"/>
                <a:sym typeface="Helvetica Neue"/>
              </a:rPr>
              <a:t>3</a:t>
            </a:r>
          </a:p>
        </p:txBody>
      </p:sp>
      <p:sp>
        <p:nvSpPr>
          <p:cNvPr id="744" name="Shape 744"/>
          <p:cNvSpPr/>
          <p:nvPr/>
        </p:nvSpPr>
        <p:spPr>
          <a:xfrm>
            <a:off x="2562901" y="10666916"/>
            <a:ext cx="11592709" cy="497797"/>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10F2B"/>
              </a:buClr>
              <a:buFont typeface="Helvetica Neue"/>
              <a:buNone/>
            </a:pPr>
            <a:r>
              <a:rPr lang="en-US" sz="2700" b="0" i="0" u="none" strike="noStrike" cap="none" dirty="0">
                <a:solidFill>
                  <a:srgbClr val="010F2B"/>
                </a:solidFill>
                <a:latin typeface="Helvetica Neue"/>
                <a:ea typeface="Helvetica Neue"/>
                <a:cs typeface="Helvetica Neue"/>
                <a:sym typeface="Helvetica Neue"/>
              </a:rPr>
              <a:t>ATTEND AN EVENT IN YOUR AREA: </a:t>
            </a:r>
            <a:r>
              <a:rPr lang="en-US" sz="2700" b="0" i="0" u="sng" strike="noStrike" cap="none" dirty="0">
                <a:solidFill>
                  <a:schemeClr val="hlink"/>
                </a:solidFill>
                <a:latin typeface="Helvetica Neue"/>
                <a:ea typeface="Helvetica Neue"/>
                <a:cs typeface="Helvetica Neue"/>
                <a:sym typeface="Helvetica Neue"/>
                <a:hlinkClick r:id="rId7"/>
              </a:rPr>
              <a:t>OPENSTACK.ORG/EVENTS</a:t>
            </a:r>
          </a:p>
        </p:txBody>
      </p:sp>
      <p:sp>
        <p:nvSpPr>
          <p:cNvPr id="745" name="Shape 745"/>
          <p:cNvSpPr/>
          <p:nvPr/>
        </p:nvSpPr>
        <p:spPr>
          <a:xfrm>
            <a:off x="1719518" y="10627687"/>
            <a:ext cx="627734" cy="627734"/>
          </a:xfrm>
          <a:prstGeom prst="ellipse">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ED2444"/>
              </a:buClr>
              <a:buFont typeface="Helvetica Neue"/>
              <a:buNone/>
            </a:pPr>
            <a:endParaRPr sz="3200" b="0" i="0" u="none" strike="noStrike" cap="none">
              <a:solidFill>
                <a:srgbClr val="ED2444"/>
              </a:solidFill>
              <a:latin typeface="Helvetica Neue"/>
              <a:ea typeface="Helvetica Neue"/>
              <a:cs typeface="Helvetica Neue"/>
              <a:sym typeface="Helvetica Neue"/>
            </a:endParaRPr>
          </a:p>
        </p:txBody>
      </p:sp>
      <p:sp>
        <p:nvSpPr>
          <p:cNvPr id="746" name="Shape 746"/>
          <p:cNvSpPr/>
          <p:nvPr/>
        </p:nvSpPr>
        <p:spPr>
          <a:xfrm>
            <a:off x="1847545" y="10666917"/>
            <a:ext cx="346281" cy="5492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i="0" u="none" strike="noStrike" cap="none">
                <a:solidFill>
                  <a:srgbClr val="FFFFFF"/>
                </a:solidFill>
                <a:latin typeface="Helvetica Neue"/>
                <a:ea typeface="Helvetica Neue"/>
                <a:cs typeface="Helvetica Neue"/>
                <a:sym typeface="Helvetica Neue"/>
              </a:rPr>
              <a:t>4</a:t>
            </a:r>
          </a:p>
        </p:txBody>
      </p:sp>
      <p:sp>
        <p:nvSpPr>
          <p:cNvPr id="747" name="Shape 747"/>
          <p:cNvSpPr/>
          <p:nvPr/>
        </p:nvSpPr>
        <p:spPr>
          <a:xfrm>
            <a:off x="2536114" y="11579477"/>
            <a:ext cx="11073035" cy="603226"/>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010F2B"/>
              </a:buClr>
              <a:buFont typeface="Helvetica Neue"/>
              <a:buNone/>
            </a:pPr>
            <a:r>
              <a:rPr lang="en-US" sz="2700" b="0" i="0" u="none" strike="noStrike" cap="none" dirty="0">
                <a:solidFill>
                  <a:srgbClr val="010F2B"/>
                </a:solidFill>
                <a:latin typeface="Helvetica Neue"/>
                <a:ea typeface="Helvetica Neue"/>
                <a:cs typeface="Helvetica Neue"/>
                <a:sym typeface="Helvetica Neue"/>
              </a:rPr>
              <a:t>MORE </a:t>
            </a:r>
            <a:r>
              <a:rPr lang="en-US" sz="2700" b="0" i="0" u="none" strike="noStrike" cap="none" dirty="0" smtClean="0">
                <a:solidFill>
                  <a:srgbClr val="010F2B"/>
                </a:solidFill>
                <a:latin typeface="Helvetica Neue"/>
                <a:ea typeface="Helvetica Neue"/>
                <a:cs typeface="Helvetica Neue"/>
                <a:sym typeface="Helvetica Neue"/>
              </a:rPr>
              <a:t>RESOURCES: </a:t>
            </a:r>
            <a:r>
              <a:rPr lang="en-US" sz="2700" b="0" i="0" u="sng" strike="noStrike" cap="none" dirty="0" smtClean="0">
                <a:solidFill>
                  <a:schemeClr val="hlink"/>
                </a:solidFill>
                <a:latin typeface="Helvetica Neue"/>
                <a:ea typeface="Helvetica Neue"/>
                <a:cs typeface="Helvetica Neue"/>
                <a:sym typeface="Helvetica Neue"/>
                <a:hlinkClick r:id="rId8"/>
              </a:rPr>
              <a:t>OPENSTACK.ORG/SOFTWARE/START</a:t>
            </a:r>
            <a:r>
              <a:rPr lang="en-US" sz="2700" b="0" i="0" u="sng" strike="noStrike" cap="none" dirty="0">
                <a:solidFill>
                  <a:schemeClr val="hlink"/>
                </a:solidFill>
                <a:latin typeface="Helvetica Neue"/>
                <a:ea typeface="Helvetica Neue"/>
                <a:cs typeface="Helvetica Neue"/>
                <a:sym typeface="Helvetica Neue"/>
                <a:hlinkClick r:id="rId8"/>
              </a:rPr>
              <a:t>/</a:t>
            </a:r>
          </a:p>
        </p:txBody>
      </p:sp>
      <p:sp>
        <p:nvSpPr>
          <p:cNvPr id="748" name="Shape 748"/>
          <p:cNvSpPr/>
          <p:nvPr/>
        </p:nvSpPr>
        <p:spPr>
          <a:xfrm>
            <a:off x="1719518" y="11546913"/>
            <a:ext cx="627734" cy="627734"/>
          </a:xfrm>
          <a:prstGeom prst="ellipse">
            <a:avLst/>
          </a:prstGeom>
          <a:solidFill>
            <a:srgbClr val="ED2444"/>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ED2444"/>
              </a:buClr>
              <a:buFont typeface="Helvetica Neue"/>
              <a:buNone/>
            </a:pPr>
            <a:endParaRPr sz="3200" b="0" i="0" u="none" strike="noStrike" cap="none">
              <a:solidFill>
                <a:srgbClr val="ED2444"/>
              </a:solidFill>
              <a:latin typeface="Helvetica Neue"/>
              <a:ea typeface="Helvetica Neue"/>
              <a:cs typeface="Helvetica Neue"/>
              <a:sym typeface="Helvetica Neue"/>
            </a:endParaRPr>
          </a:p>
        </p:txBody>
      </p:sp>
      <p:sp>
        <p:nvSpPr>
          <p:cNvPr id="749" name="Shape 749"/>
          <p:cNvSpPr/>
          <p:nvPr/>
        </p:nvSpPr>
        <p:spPr>
          <a:xfrm>
            <a:off x="1847545" y="11586143"/>
            <a:ext cx="346281" cy="5492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1" i="0" u="none" strike="noStrike" cap="none">
                <a:solidFill>
                  <a:srgbClr val="FFFFFF"/>
                </a:solidFill>
                <a:latin typeface="Helvetica Neue"/>
                <a:ea typeface="Helvetica Neue"/>
                <a:cs typeface="Helvetica Neue"/>
                <a:sym typeface="Helvetica Neue"/>
              </a:rPr>
              <a:t>5</a:t>
            </a:r>
          </a:p>
        </p:txBody>
      </p:sp>
      <p:sp>
        <p:nvSpPr>
          <p:cNvPr id="750" name="Shape 750"/>
          <p:cNvSpPr/>
          <p:nvPr/>
        </p:nvSpPr>
        <p:spPr>
          <a:xfrm>
            <a:off x="18364641" y="1906546"/>
            <a:ext cx="4723960" cy="1023525"/>
          </a:xfrm>
          <a:prstGeom prst="rightArrow">
            <a:avLst>
              <a:gd name="adj1" fmla="val 100000"/>
              <a:gd name="adj2" fmla="val 38462"/>
            </a:avLst>
          </a:prstGeom>
          <a:solidFill>
            <a:srgbClr val="29A6D6"/>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751" name="Shape 751"/>
          <p:cNvSpPr/>
          <p:nvPr/>
        </p:nvSpPr>
        <p:spPr>
          <a:xfrm>
            <a:off x="14113077"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52" name="Shape 752"/>
          <p:cNvSpPr/>
          <p:nvPr/>
        </p:nvSpPr>
        <p:spPr>
          <a:xfrm>
            <a:off x="9830020"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53" name="Shape 753"/>
          <p:cNvSpPr/>
          <p:nvPr/>
        </p:nvSpPr>
        <p:spPr>
          <a:xfrm>
            <a:off x="5578456"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0F1F2"/>
              </a:buClr>
              <a:buFont typeface="Helvetica Neue"/>
              <a:buNone/>
            </a:pPr>
            <a:endParaRPr sz="3200" b="0" i="0" u="none" strike="noStrike" cap="none">
              <a:solidFill>
                <a:srgbClr val="F0F1F2"/>
              </a:solidFill>
              <a:latin typeface="Helvetica Neue"/>
              <a:ea typeface="Helvetica Neue"/>
              <a:cs typeface="Helvetica Neue"/>
              <a:sym typeface="Helvetica Neue"/>
            </a:endParaRPr>
          </a:p>
        </p:txBody>
      </p:sp>
      <p:sp>
        <p:nvSpPr>
          <p:cNvPr id="754" name="Shape 754"/>
          <p:cNvSpPr/>
          <p:nvPr/>
        </p:nvSpPr>
        <p:spPr>
          <a:xfrm>
            <a:off x="1295400" y="1906546"/>
            <a:ext cx="4723960" cy="1023525"/>
          </a:xfrm>
          <a:prstGeom prst="rightArrow">
            <a:avLst>
              <a:gd name="adj1" fmla="val 100000"/>
              <a:gd name="adj2" fmla="val 38462"/>
            </a:avLst>
          </a:prstGeom>
          <a:solidFill>
            <a:srgbClr val="F0F1F2"/>
          </a:solidFill>
          <a:ln w="63500" cap="flat" cmpd="sng">
            <a:solidFill>
              <a:srgbClr val="FFFFFF"/>
            </a:solidFill>
            <a:prstDash val="solid"/>
            <a:miter lim="8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29A6D6"/>
              </a:buClr>
              <a:buFont typeface="Helvetica Neue"/>
              <a:buNone/>
            </a:pPr>
            <a:endParaRPr sz="3200" b="0" i="0" u="none" strike="noStrike" cap="none">
              <a:solidFill>
                <a:srgbClr val="29A6D6"/>
              </a:solidFill>
              <a:latin typeface="Helvetica Neue"/>
              <a:ea typeface="Helvetica Neue"/>
              <a:cs typeface="Helvetica Neue"/>
              <a:sym typeface="Helvetica Neue"/>
            </a:endParaRPr>
          </a:p>
        </p:txBody>
      </p:sp>
      <p:sp>
        <p:nvSpPr>
          <p:cNvPr id="755" name="Shape 755"/>
          <p:cNvSpPr/>
          <p:nvPr/>
        </p:nvSpPr>
        <p:spPr>
          <a:xfrm>
            <a:off x="2548670" y="2130970"/>
            <a:ext cx="1946927"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WHAT IT IS</a:t>
            </a:r>
          </a:p>
        </p:txBody>
      </p:sp>
      <p:sp>
        <p:nvSpPr>
          <p:cNvPr id="756" name="Shape 756"/>
          <p:cNvSpPr/>
          <p:nvPr/>
        </p:nvSpPr>
        <p:spPr>
          <a:xfrm>
            <a:off x="6997705" y="2130970"/>
            <a:ext cx="2149854"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WHY USE IT</a:t>
            </a:r>
          </a:p>
        </p:txBody>
      </p:sp>
      <p:sp>
        <p:nvSpPr>
          <p:cNvPr id="757" name="Shape 757"/>
          <p:cNvSpPr/>
          <p:nvPr/>
        </p:nvSpPr>
        <p:spPr>
          <a:xfrm>
            <a:off x="10666514" y="2130970"/>
            <a:ext cx="3050972"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THE COMMUNITY</a:t>
            </a:r>
          </a:p>
        </p:txBody>
      </p:sp>
      <p:sp>
        <p:nvSpPr>
          <p:cNvPr id="758" name="Shape 758"/>
          <p:cNvSpPr/>
          <p:nvPr/>
        </p:nvSpPr>
        <p:spPr>
          <a:xfrm>
            <a:off x="14887584" y="2130970"/>
            <a:ext cx="3426521"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A6AAA9"/>
              </a:buClr>
              <a:buFont typeface="Helvetica Neue"/>
              <a:buNone/>
            </a:pPr>
            <a:r>
              <a:rPr lang="en-US" sz="2700" b="0" i="0" u="none" strike="noStrike" cap="none" baseline="-25000">
                <a:solidFill>
                  <a:srgbClr val="A6AAA9"/>
                </a:solidFill>
                <a:latin typeface="Helvetica Neue"/>
                <a:ea typeface="Helvetica Neue"/>
                <a:cs typeface="Helvetica Neue"/>
                <a:sym typeface="Helvetica Neue"/>
              </a:rPr>
              <a:t>USING OPENSTACK</a:t>
            </a:r>
          </a:p>
        </p:txBody>
      </p:sp>
      <p:sp>
        <p:nvSpPr>
          <p:cNvPr id="759" name="Shape 759"/>
          <p:cNvSpPr/>
          <p:nvPr/>
        </p:nvSpPr>
        <p:spPr>
          <a:xfrm>
            <a:off x="20311669" y="2130970"/>
            <a:ext cx="1070423"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r>
              <a:rPr lang="en-US" sz="2700" b="0" i="0" u="none" strike="noStrike" cap="none" baseline="-25000">
                <a:solidFill>
                  <a:srgbClr val="FFFFFF"/>
                </a:solidFill>
                <a:latin typeface="Helvetica Neue"/>
                <a:ea typeface="Helvetica Neue"/>
                <a:cs typeface="Helvetica Neue"/>
                <a:sym typeface="Helvetica Neue"/>
              </a:rPr>
              <a:t>FAQS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8"/>
          <p:cNvSpPr/>
          <p:nvPr/>
        </p:nvSpPr>
        <p:spPr>
          <a:xfrm>
            <a:off x="0" y="-347"/>
            <a:ext cx="24384000" cy="250280"/>
          </a:xfrm>
          <a:prstGeom prst="rect">
            <a:avLst/>
          </a:prstGeom>
          <a:solidFill>
            <a:srgbClr val="ED2444"/>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 name="Shape 729"/>
          <p:cNvSpPr/>
          <p:nvPr/>
        </p:nvSpPr>
        <p:spPr>
          <a:xfrm>
            <a:off x="1319243" y="-110771"/>
            <a:ext cx="3876570" cy="1215213"/>
          </a:xfrm>
          <a:prstGeom prst="rect">
            <a:avLst/>
          </a:prstGeom>
          <a:solidFill>
            <a:srgbClr val="FFFFFF"/>
          </a:solidFill>
          <a:ln>
            <a:noFill/>
          </a:ln>
          <a:effectLst>
            <a:outerShdw blurRad="127000" dist="25400" dir="5400000" rotWithShape="0">
              <a:srgbClr val="000000">
                <a:alpha val="32941"/>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9" name="Shape 730"/>
          <p:cNvPicPr preferRelativeResize="0"/>
          <p:nvPr/>
        </p:nvPicPr>
        <p:blipFill rotWithShape="1">
          <a:blip r:embed="rId2">
            <a:alphaModFix/>
          </a:blip>
          <a:srcRect/>
          <a:stretch/>
        </p:blipFill>
        <p:spPr>
          <a:xfrm>
            <a:off x="1689164" y="256085"/>
            <a:ext cx="3136728" cy="557701"/>
          </a:xfrm>
          <a:prstGeom prst="rect">
            <a:avLst/>
          </a:prstGeom>
          <a:noFill/>
          <a:ln>
            <a:noFill/>
          </a:ln>
        </p:spPr>
      </p:pic>
      <p:sp>
        <p:nvSpPr>
          <p:cNvPr id="2" name="TextBox 1"/>
          <p:cNvSpPr txBox="1"/>
          <p:nvPr/>
        </p:nvSpPr>
        <p:spPr>
          <a:xfrm>
            <a:off x="4592783" y="5008418"/>
            <a:ext cx="17830800" cy="3770263"/>
          </a:xfrm>
          <a:prstGeom prst="rect">
            <a:avLst/>
          </a:prstGeom>
          <a:noFill/>
        </p:spPr>
        <p:txBody>
          <a:bodyPr wrap="square" rtlCol="0">
            <a:spAutoFit/>
          </a:bodyPr>
          <a:lstStyle/>
          <a:p>
            <a:r>
              <a:rPr lang="en-US" sz="23900" dirty="0" smtClean="0">
                <a:solidFill>
                  <a:schemeClr val="accent6">
                    <a:lumMod val="40000"/>
                    <a:lumOff val="60000"/>
                  </a:schemeClr>
                </a:solidFill>
                <a:latin typeface="Script MT Bold" panose="03040602040607080904" pitchFamily="66" charset="0"/>
              </a:rPr>
              <a:t>Thank You</a:t>
            </a:r>
            <a:endParaRPr lang="en-IN" sz="23900" dirty="0">
              <a:solidFill>
                <a:schemeClr val="accent6">
                  <a:lumMod val="40000"/>
                  <a:lumOff val="60000"/>
                </a:schemeClr>
              </a:solidFill>
              <a:latin typeface="Script MT Bold" panose="03040602040607080904" pitchFamily="66" charset="0"/>
            </a:endParaRPr>
          </a:p>
        </p:txBody>
      </p:sp>
    </p:spTree>
    <p:extLst>
      <p:ext uri="{BB962C8B-B14F-4D97-AF65-F5344CB8AC3E}">
        <p14:creationId xmlns:p14="http://schemas.microsoft.com/office/powerpoint/2010/main" val="3414885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737</TotalTime>
  <Words>1198</Words>
  <Application>Microsoft Office PowerPoint</Application>
  <PresentationFormat>Custom</PresentationFormat>
  <Paragraphs>115</Paragraphs>
  <Slides>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Helvetica Neue</vt:lpstr>
      <vt:lpstr>Radley</vt:lpstr>
      <vt:lpstr>Script MT Bold</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40</cp:revision>
  <dcterms:modified xsi:type="dcterms:W3CDTF">2022-07-31T19:07:49Z</dcterms:modified>
</cp:coreProperties>
</file>